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8" r:id="rId1"/>
  </p:sldMasterIdLst>
  <p:notesMasterIdLst>
    <p:notesMasterId r:id="rId15"/>
  </p:notesMasterIdLst>
  <p:sldIdLst>
    <p:sldId id="282" r:id="rId2"/>
    <p:sldId id="265" r:id="rId3"/>
    <p:sldId id="266" r:id="rId4"/>
    <p:sldId id="271" r:id="rId5"/>
    <p:sldId id="283" r:id="rId6"/>
    <p:sldId id="257" r:id="rId7"/>
    <p:sldId id="281" r:id="rId8"/>
    <p:sldId id="269" r:id="rId9"/>
    <p:sldId id="270" r:id="rId10"/>
    <p:sldId id="278" r:id="rId11"/>
    <p:sldId id="280" r:id="rId12"/>
    <p:sldId id="274" r:id="rId13"/>
    <p:sldId id="27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73"/>
  </p:normalViewPr>
  <p:slideViewPr>
    <p:cSldViewPr snapToGrid="0">
      <p:cViewPr varScale="1">
        <p:scale>
          <a:sx n="115" d="100"/>
          <a:sy n="115" d="100"/>
        </p:scale>
        <p:origin x="71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jpeg>
</file>

<file path=ppt/media/image5.jpeg>
</file>

<file path=ppt/media/image6.jpeg>
</file>

<file path=ppt/media/image7.jpeg>
</file>

<file path=ppt/media/image8.png>
</file>

<file path=ppt/media/media1.mp3>
</file>

<file path=ppt/media/media2.mp3>
</file>

<file path=ppt/media/media3.mp3>
</file>

<file path=ppt/media/media4.mp3>
</file>

<file path=ppt/media/media5.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DBF649-9BE1-4269-BBA7-D8D8E70F8764}" type="datetimeFigureOut">
              <a:rPr lang="en-GB" smtClean="0"/>
              <a:t>12/03/2024</a:t>
            </a:fld>
            <a:endParaRPr lang="en-GB"/>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32B864-3889-4F0C-8EB3-D86BE708E850}" type="slidenum">
              <a:rPr lang="en-GB" smtClean="0"/>
              <a:t>‹Nr.›</a:t>
            </a:fld>
            <a:endParaRPr lang="en-GB"/>
          </a:p>
        </p:txBody>
      </p:sp>
    </p:spTree>
    <p:extLst>
      <p:ext uri="{BB962C8B-B14F-4D97-AF65-F5344CB8AC3E}">
        <p14:creationId xmlns:p14="http://schemas.microsoft.com/office/powerpoint/2010/main" val="487040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5"/>
          </p:nvPr>
        </p:nvSpPr>
        <p:spPr/>
        <p:txBody>
          <a:bodyPr/>
          <a:lstStyle/>
          <a:p>
            <a:fld id="{5C32B864-3889-4F0C-8EB3-D86BE708E850}" type="slidenum">
              <a:rPr lang="en-GB" smtClean="0"/>
              <a:t>12</a:t>
            </a:fld>
            <a:endParaRPr lang="en-GB"/>
          </a:p>
        </p:txBody>
      </p:sp>
    </p:spTree>
    <p:extLst>
      <p:ext uri="{BB962C8B-B14F-4D97-AF65-F5344CB8AC3E}">
        <p14:creationId xmlns:p14="http://schemas.microsoft.com/office/powerpoint/2010/main" val="1258114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51B7EB-FA20-8B29-60A3-40900069D58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0C8C179A-4604-4B51-4DC2-991AC4426FB4}"/>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A447095-9709-E059-1C8C-3FD977FF1CEA}"/>
              </a:ext>
            </a:extLst>
          </p:cNvPr>
          <p:cNvSpPr>
            <a:spLocks noGrp="1"/>
          </p:cNvSpPr>
          <p:nvPr>
            <p:ph type="body" idx="1"/>
          </p:nvPr>
        </p:nvSpPr>
        <p:spPr/>
        <p:txBody>
          <a:bodyPr/>
          <a:lstStyle/>
          <a:p>
            <a:endParaRPr lang="en-GB" dirty="0"/>
          </a:p>
        </p:txBody>
      </p:sp>
      <p:sp>
        <p:nvSpPr>
          <p:cNvPr id="4" name="Foliennummernplatzhalter 3">
            <a:extLst>
              <a:ext uri="{FF2B5EF4-FFF2-40B4-BE49-F238E27FC236}">
                <a16:creationId xmlns:a16="http://schemas.microsoft.com/office/drawing/2014/main" id="{0EA79E85-DC1A-2E1D-437C-246CF8CC2FF3}"/>
              </a:ext>
            </a:extLst>
          </p:cNvPr>
          <p:cNvSpPr>
            <a:spLocks noGrp="1"/>
          </p:cNvSpPr>
          <p:nvPr>
            <p:ph type="sldNum" sz="quarter" idx="5"/>
          </p:nvPr>
        </p:nvSpPr>
        <p:spPr/>
        <p:txBody>
          <a:bodyPr/>
          <a:lstStyle/>
          <a:p>
            <a:fld id="{5C32B864-3889-4F0C-8EB3-D86BE708E850}" type="slidenum">
              <a:rPr lang="en-GB" smtClean="0"/>
              <a:t>13</a:t>
            </a:fld>
            <a:endParaRPr lang="en-GB"/>
          </a:p>
        </p:txBody>
      </p:sp>
    </p:spTree>
    <p:extLst>
      <p:ext uri="{BB962C8B-B14F-4D97-AF65-F5344CB8AC3E}">
        <p14:creationId xmlns:p14="http://schemas.microsoft.com/office/powerpoint/2010/main" val="4150798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00C3E908-90A5-4DFA-8E13-E1ACE759CAED}" type="datetimeFigureOut">
              <a:rPr lang="en-GB" smtClean="0"/>
              <a:t>12/03/2024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9CC1A09-44D1-443C-B85F-2B934847048A}" type="slidenum">
              <a:rPr lang="en-GB" smtClean="0"/>
              <a:t>‹Nr.›</a:t>
            </a:fld>
            <a:endParaRPr lang="en-GB"/>
          </a:p>
        </p:txBody>
      </p:sp>
    </p:spTree>
    <p:extLst>
      <p:ext uri="{BB962C8B-B14F-4D97-AF65-F5344CB8AC3E}">
        <p14:creationId xmlns:p14="http://schemas.microsoft.com/office/powerpoint/2010/main" val="2430934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0C3E908-90A5-4DFA-8E13-E1ACE759CAED}" type="datetimeFigureOut">
              <a:rPr lang="en-GB" smtClean="0"/>
              <a:t>12/03/2024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9CC1A09-44D1-443C-B85F-2B934847048A}" type="slidenum">
              <a:rPr lang="en-GB" smtClean="0"/>
              <a:t>‹Nr.›</a:t>
            </a:fld>
            <a:endParaRPr lang="en-GB"/>
          </a:p>
        </p:txBody>
      </p:sp>
    </p:spTree>
    <p:extLst>
      <p:ext uri="{BB962C8B-B14F-4D97-AF65-F5344CB8AC3E}">
        <p14:creationId xmlns:p14="http://schemas.microsoft.com/office/powerpoint/2010/main" val="39577648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0C3E908-90A5-4DFA-8E13-E1ACE759CAED}" type="datetimeFigureOut">
              <a:rPr lang="en-GB" smtClean="0"/>
              <a:t>12/03/2024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9CC1A09-44D1-443C-B85F-2B934847048A}" type="slidenum">
              <a:rPr lang="en-GB" smtClean="0"/>
              <a:t>‹Nr.›</a:t>
            </a:fld>
            <a:endParaRPr lang="en-GB"/>
          </a:p>
        </p:txBody>
      </p:sp>
    </p:spTree>
    <p:extLst>
      <p:ext uri="{BB962C8B-B14F-4D97-AF65-F5344CB8AC3E}">
        <p14:creationId xmlns:p14="http://schemas.microsoft.com/office/powerpoint/2010/main" val="1107061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0C3E908-90A5-4DFA-8E13-E1ACE759CAED}" type="datetimeFigureOut">
              <a:rPr lang="en-GB" smtClean="0"/>
              <a:t>12/03/2024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9CC1A09-44D1-443C-B85F-2B934847048A}" type="slidenum">
              <a:rPr lang="en-GB" smtClean="0"/>
              <a:t>‹Nr.›</a:t>
            </a:fld>
            <a:endParaRPr lang="en-GB"/>
          </a:p>
        </p:txBody>
      </p:sp>
    </p:spTree>
    <p:extLst>
      <p:ext uri="{BB962C8B-B14F-4D97-AF65-F5344CB8AC3E}">
        <p14:creationId xmlns:p14="http://schemas.microsoft.com/office/powerpoint/2010/main" val="3772999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00C3E908-90A5-4DFA-8E13-E1ACE759CAED}" type="datetimeFigureOut">
              <a:rPr lang="en-GB" smtClean="0"/>
              <a:t>12/03/2024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9CC1A09-44D1-443C-B85F-2B934847048A}" type="slidenum">
              <a:rPr lang="en-GB" smtClean="0"/>
              <a:t>‹Nr.›</a:t>
            </a:fld>
            <a:endParaRPr lang="en-GB"/>
          </a:p>
        </p:txBody>
      </p:sp>
    </p:spTree>
    <p:extLst>
      <p:ext uri="{BB962C8B-B14F-4D97-AF65-F5344CB8AC3E}">
        <p14:creationId xmlns:p14="http://schemas.microsoft.com/office/powerpoint/2010/main" val="1745528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00C3E908-90A5-4DFA-8E13-E1ACE759CAED}" type="datetimeFigureOut">
              <a:rPr lang="en-GB" smtClean="0"/>
              <a:t>12/03/2024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9CC1A09-44D1-443C-B85F-2B934847048A}" type="slidenum">
              <a:rPr lang="en-GB" smtClean="0"/>
              <a:t>‹Nr.›</a:t>
            </a:fld>
            <a:endParaRPr lang="en-GB"/>
          </a:p>
        </p:txBody>
      </p:sp>
    </p:spTree>
    <p:extLst>
      <p:ext uri="{BB962C8B-B14F-4D97-AF65-F5344CB8AC3E}">
        <p14:creationId xmlns:p14="http://schemas.microsoft.com/office/powerpoint/2010/main" val="3116452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00C3E908-90A5-4DFA-8E13-E1ACE759CAED}" type="datetimeFigureOut">
              <a:rPr lang="en-GB" smtClean="0"/>
              <a:t>12/03/2024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79CC1A09-44D1-443C-B85F-2B934847048A}" type="slidenum">
              <a:rPr lang="en-GB" smtClean="0"/>
              <a:t>‹Nr.›</a:t>
            </a:fld>
            <a:endParaRPr lang="en-GB"/>
          </a:p>
        </p:txBody>
      </p:sp>
    </p:spTree>
    <p:extLst>
      <p:ext uri="{BB962C8B-B14F-4D97-AF65-F5344CB8AC3E}">
        <p14:creationId xmlns:p14="http://schemas.microsoft.com/office/powerpoint/2010/main" val="522053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00C3E908-90A5-4DFA-8E13-E1ACE759CAED}" type="datetimeFigureOut">
              <a:rPr lang="en-GB" smtClean="0"/>
              <a:t>12/03/2024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79CC1A09-44D1-443C-B85F-2B934847048A}" type="slidenum">
              <a:rPr lang="en-GB" smtClean="0"/>
              <a:t>‹Nr.›</a:t>
            </a:fld>
            <a:endParaRPr lang="en-GB"/>
          </a:p>
        </p:txBody>
      </p:sp>
    </p:spTree>
    <p:extLst>
      <p:ext uri="{BB962C8B-B14F-4D97-AF65-F5344CB8AC3E}">
        <p14:creationId xmlns:p14="http://schemas.microsoft.com/office/powerpoint/2010/main" val="3402270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C3E908-90A5-4DFA-8E13-E1ACE759CAED}" type="datetimeFigureOut">
              <a:rPr lang="en-GB" smtClean="0"/>
              <a:t>12/03/2024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79CC1A09-44D1-443C-B85F-2B934847048A}" type="slidenum">
              <a:rPr lang="en-GB" smtClean="0"/>
              <a:t>‹Nr.›</a:t>
            </a:fld>
            <a:endParaRPr lang="en-GB"/>
          </a:p>
        </p:txBody>
      </p:sp>
    </p:spTree>
    <p:extLst>
      <p:ext uri="{BB962C8B-B14F-4D97-AF65-F5344CB8AC3E}">
        <p14:creationId xmlns:p14="http://schemas.microsoft.com/office/powerpoint/2010/main" val="7865443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00C3E908-90A5-4DFA-8E13-E1ACE759CAED}" type="datetimeFigureOut">
              <a:rPr lang="en-GB" smtClean="0"/>
              <a:t>12/03/2024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9CC1A09-44D1-443C-B85F-2B934847048A}" type="slidenum">
              <a:rPr lang="en-GB" smtClean="0"/>
              <a:t>‹Nr.›</a:t>
            </a:fld>
            <a:endParaRPr lang="en-GB"/>
          </a:p>
        </p:txBody>
      </p:sp>
    </p:spTree>
    <p:extLst>
      <p:ext uri="{BB962C8B-B14F-4D97-AF65-F5344CB8AC3E}">
        <p14:creationId xmlns:p14="http://schemas.microsoft.com/office/powerpoint/2010/main" val="4236333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00C3E908-90A5-4DFA-8E13-E1ACE759CAED}" type="datetimeFigureOut">
              <a:rPr lang="en-GB" smtClean="0"/>
              <a:t>12/03/2024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9CC1A09-44D1-443C-B85F-2B934847048A}" type="slidenum">
              <a:rPr lang="en-GB" smtClean="0"/>
              <a:t>‹Nr.›</a:t>
            </a:fld>
            <a:endParaRPr lang="en-GB"/>
          </a:p>
        </p:txBody>
      </p:sp>
    </p:spTree>
    <p:extLst>
      <p:ext uri="{BB962C8B-B14F-4D97-AF65-F5344CB8AC3E}">
        <p14:creationId xmlns:p14="http://schemas.microsoft.com/office/powerpoint/2010/main" val="1882355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0C3E908-90A5-4DFA-8E13-E1ACE759CAED}" type="datetimeFigureOut">
              <a:rPr lang="en-GB" smtClean="0"/>
              <a:t>12/03/2024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9CC1A09-44D1-443C-B85F-2B934847048A}" type="slidenum">
              <a:rPr lang="en-GB" smtClean="0"/>
              <a:t>‹Nr.›</a:t>
            </a:fld>
            <a:endParaRPr lang="en-GB"/>
          </a:p>
        </p:txBody>
      </p:sp>
    </p:spTree>
    <p:extLst>
      <p:ext uri="{BB962C8B-B14F-4D97-AF65-F5344CB8AC3E}">
        <p14:creationId xmlns:p14="http://schemas.microsoft.com/office/powerpoint/2010/main" val="371541638"/>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3.png"/><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3.pn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5.jpe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3.png"/><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4" name="Picture 3" descr="Ein Meer von weißen Schirmen mit einem blauen in der Menge">
            <a:extLst>
              <a:ext uri="{FF2B5EF4-FFF2-40B4-BE49-F238E27FC236}">
                <a16:creationId xmlns:a16="http://schemas.microsoft.com/office/drawing/2014/main" id="{85B7D77C-9A53-A204-4097-9093EC314A7B}"/>
              </a:ext>
            </a:extLst>
          </p:cNvPr>
          <p:cNvPicPr>
            <a:picLocks noChangeAspect="1"/>
          </p:cNvPicPr>
          <p:nvPr/>
        </p:nvPicPr>
        <p:blipFill rotWithShape="1">
          <a:blip r:embed="rId2">
            <a:alphaModFix amt="60000"/>
          </a:blip>
          <a:srcRect b="1747"/>
          <a:stretch/>
        </p:blipFill>
        <p:spPr>
          <a:xfrm>
            <a:off x="20" y="10"/>
            <a:ext cx="12191979" cy="6857990"/>
          </a:xfrm>
          <a:prstGeom prst="rect">
            <a:avLst/>
          </a:prstGeom>
        </p:spPr>
      </p:pic>
      <p:sp>
        <p:nvSpPr>
          <p:cNvPr id="2" name="Titel 1">
            <a:extLst>
              <a:ext uri="{FF2B5EF4-FFF2-40B4-BE49-F238E27FC236}">
                <a16:creationId xmlns:a16="http://schemas.microsoft.com/office/drawing/2014/main" id="{0DF958E1-4801-0D33-0434-BE9B9560FD28}"/>
              </a:ext>
            </a:extLst>
          </p:cNvPr>
          <p:cNvSpPr>
            <a:spLocks noGrp="1"/>
          </p:cNvSpPr>
          <p:nvPr>
            <p:ph type="title"/>
          </p:nvPr>
        </p:nvSpPr>
        <p:spPr>
          <a:xfrm>
            <a:off x="1815872" y="2896803"/>
            <a:ext cx="8560256" cy="1064395"/>
          </a:xfrm>
        </p:spPr>
        <p:txBody>
          <a:bodyPr vert="horz" lIns="91440" tIns="45720" rIns="91440" bIns="45720" rtlCol="0" anchor="b">
            <a:normAutofit/>
          </a:bodyPr>
          <a:lstStyle/>
          <a:p>
            <a:pPr algn="ctr"/>
            <a:r>
              <a:rPr lang="en-US" sz="5200" dirty="0" err="1">
                <a:solidFill>
                  <a:schemeClr val="bg1"/>
                </a:solidFill>
                <a:latin typeface="Franklin Gothic Demi Cond" panose="020B0706030402020204" pitchFamily="34" charset="0"/>
              </a:rPr>
              <a:t>Sozialer</a:t>
            </a:r>
            <a:r>
              <a:rPr lang="en-US" sz="5200" dirty="0">
                <a:solidFill>
                  <a:schemeClr val="bg1"/>
                </a:solidFill>
                <a:latin typeface="Franklin Gothic Demi Cond" panose="020B0706030402020204" pitchFamily="34" charset="0"/>
              </a:rPr>
              <a:t> </a:t>
            </a:r>
            <a:r>
              <a:rPr lang="en-US" sz="5200" dirty="0" err="1">
                <a:solidFill>
                  <a:schemeClr val="bg1"/>
                </a:solidFill>
                <a:latin typeface="Franklin Gothic Demi Cond" panose="020B0706030402020204" pitchFamily="34" charset="0"/>
              </a:rPr>
              <a:t>Arbeitsschutz</a:t>
            </a:r>
            <a:endParaRPr lang="en-US" sz="5200" dirty="0">
              <a:solidFill>
                <a:schemeClr val="bg1"/>
              </a:solidFill>
              <a:latin typeface="Franklin Gothic Demi Cond" panose="020B0706030402020204" pitchFamily="34" charset="0"/>
            </a:endParaRPr>
          </a:p>
        </p:txBody>
      </p:sp>
    </p:spTree>
    <p:extLst>
      <p:ext uri="{BB962C8B-B14F-4D97-AF65-F5344CB8AC3E}">
        <p14:creationId xmlns:p14="http://schemas.microsoft.com/office/powerpoint/2010/main" val="2836802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rbeiter in einem Stahlwerk mit Schmelztiegel">
            <a:extLst>
              <a:ext uri="{FF2B5EF4-FFF2-40B4-BE49-F238E27FC236}">
                <a16:creationId xmlns:a16="http://schemas.microsoft.com/office/drawing/2014/main" id="{E257A982-2EF2-53D6-5C73-C6466342F2A3}"/>
              </a:ext>
            </a:extLst>
          </p:cNvPr>
          <p:cNvPicPr>
            <a:picLocks noChangeAspect="1"/>
          </p:cNvPicPr>
          <p:nvPr/>
        </p:nvPicPr>
        <p:blipFill rotWithShape="1">
          <a:blip r:embed="rId2">
            <a:alphaModFix amt="50000"/>
          </a:blip>
          <a:srcRect t="9299" b="15701"/>
          <a:stretch/>
        </p:blipFill>
        <p:spPr>
          <a:xfrm>
            <a:off x="20" y="1"/>
            <a:ext cx="12191980" cy="6857999"/>
          </a:xfrm>
          <a:prstGeom prst="rect">
            <a:avLst/>
          </a:prstGeom>
        </p:spPr>
      </p:pic>
      <p:sp>
        <p:nvSpPr>
          <p:cNvPr id="2" name="Titel 1">
            <a:extLst>
              <a:ext uri="{FF2B5EF4-FFF2-40B4-BE49-F238E27FC236}">
                <a16:creationId xmlns:a16="http://schemas.microsoft.com/office/drawing/2014/main" id="{8206A700-89E2-AD2C-C1B4-B0C6A1F5DC27}"/>
              </a:ext>
            </a:extLst>
          </p:cNvPr>
          <p:cNvSpPr>
            <a:spLocks noGrp="1"/>
          </p:cNvSpPr>
          <p:nvPr>
            <p:ph type="title"/>
          </p:nvPr>
        </p:nvSpPr>
        <p:spPr>
          <a:xfrm>
            <a:off x="2726872" y="2985103"/>
            <a:ext cx="6738257" cy="887794"/>
          </a:xfrm>
        </p:spPr>
        <p:txBody>
          <a:bodyPr vert="horz" lIns="91440" tIns="45720" rIns="91440" bIns="45720" rtlCol="0" anchor="ctr">
            <a:normAutofit/>
          </a:bodyPr>
          <a:lstStyle/>
          <a:p>
            <a:pPr algn="ctr"/>
            <a:r>
              <a:rPr lang="en-US" dirty="0" err="1">
                <a:solidFill>
                  <a:srgbClr val="FFFFFF"/>
                </a:solidFill>
                <a:latin typeface="Franklin Gothic Demi Cond" panose="020B0706030402020204" pitchFamily="34" charset="0"/>
              </a:rPr>
              <a:t>Jugendschutzgesetz</a:t>
            </a:r>
            <a:endParaRPr lang="en-US" dirty="0">
              <a:solidFill>
                <a:srgbClr val="FFFFFF"/>
              </a:solidFill>
              <a:latin typeface="Franklin Gothic Demi Cond" panose="020B0706030402020204" pitchFamily="34" charset="0"/>
            </a:endParaRPr>
          </a:p>
        </p:txBody>
      </p:sp>
    </p:spTree>
    <p:extLst>
      <p:ext uri="{BB962C8B-B14F-4D97-AF65-F5344CB8AC3E}">
        <p14:creationId xmlns:p14="http://schemas.microsoft.com/office/powerpoint/2010/main" val="4200418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2E00AE0-DC3B-865D-6CDA-E734967CA148}"/>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60879709-4529-20C0-88CD-4BE1C3836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rbeiter in einem Stahlwerk mit Schmelztiegel">
            <a:extLst>
              <a:ext uri="{FF2B5EF4-FFF2-40B4-BE49-F238E27FC236}">
                <a16:creationId xmlns:a16="http://schemas.microsoft.com/office/drawing/2014/main" id="{A113EE1D-3AB2-DFBA-D213-6CB2A9943086}"/>
              </a:ext>
            </a:extLst>
          </p:cNvPr>
          <p:cNvPicPr>
            <a:picLocks noChangeAspect="1"/>
          </p:cNvPicPr>
          <p:nvPr/>
        </p:nvPicPr>
        <p:blipFill rotWithShape="1">
          <a:blip r:embed="rId4">
            <a:alphaModFix amt="50000"/>
          </a:blip>
          <a:srcRect t="9299" b="15701"/>
          <a:stretch/>
        </p:blipFill>
        <p:spPr>
          <a:xfrm>
            <a:off x="20" y="1"/>
            <a:ext cx="12191980" cy="6857999"/>
          </a:xfrm>
          <a:prstGeom prst="rect">
            <a:avLst/>
          </a:prstGeom>
        </p:spPr>
      </p:pic>
      <p:sp>
        <p:nvSpPr>
          <p:cNvPr id="2" name="Titel 1">
            <a:extLst>
              <a:ext uri="{FF2B5EF4-FFF2-40B4-BE49-F238E27FC236}">
                <a16:creationId xmlns:a16="http://schemas.microsoft.com/office/drawing/2014/main" id="{913FB924-B24E-7D5C-AB98-5253511196D6}"/>
              </a:ext>
            </a:extLst>
          </p:cNvPr>
          <p:cNvSpPr>
            <a:spLocks noGrp="1"/>
          </p:cNvSpPr>
          <p:nvPr>
            <p:ph type="title"/>
          </p:nvPr>
        </p:nvSpPr>
        <p:spPr>
          <a:xfrm>
            <a:off x="-116115" y="0"/>
            <a:ext cx="6738257" cy="887794"/>
          </a:xfrm>
        </p:spPr>
        <p:txBody>
          <a:bodyPr vert="horz" lIns="91440" tIns="45720" rIns="91440" bIns="45720" rtlCol="0" anchor="b">
            <a:normAutofit/>
          </a:bodyPr>
          <a:lstStyle/>
          <a:p>
            <a:pPr algn="ctr"/>
            <a:r>
              <a:rPr lang="en-GB" dirty="0" err="1">
                <a:solidFill>
                  <a:schemeClr val="bg1"/>
                </a:solidFill>
                <a:latin typeface="Franklin Gothic Demi Cond" panose="020B0706030402020204" pitchFamily="34" charset="0"/>
              </a:rPr>
              <a:t>JArbSchG</a:t>
            </a:r>
            <a:endParaRPr lang="en-US" dirty="0">
              <a:solidFill>
                <a:srgbClr val="FFFFFF"/>
              </a:solidFill>
              <a:latin typeface="Franklin Gothic Demi Cond" panose="020B0706030402020204" pitchFamily="34" charset="0"/>
            </a:endParaRPr>
          </a:p>
        </p:txBody>
      </p:sp>
      <p:sp>
        <p:nvSpPr>
          <p:cNvPr id="4" name="Textfeld 3">
            <a:extLst>
              <a:ext uri="{FF2B5EF4-FFF2-40B4-BE49-F238E27FC236}">
                <a16:creationId xmlns:a16="http://schemas.microsoft.com/office/drawing/2014/main" id="{21EC6F6E-62D6-D682-EC5B-986D9E15FDCD}"/>
              </a:ext>
            </a:extLst>
          </p:cNvPr>
          <p:cNvSpPr txBox="1"/>
          <p:nvPr/>
        </p:nvSpPr>
        <p:spPr>
          <a:xfrm>
            <a:off x="135467" y="1765904"/>
            <a:ext cx="6633028" cy="3970318"/>
          </a:xfrm>
          <a:prstGeom prst="rect">
            <a:avLst/>
          </a:prstGeom>
          <a:noFill/>
        </p:spPr>
        <p:txBody>
          <a:bodyPr wrap="square" rtlCol="0">
            <a:spAutoFit/>
          </a:bodyPr>
          <a:lstStyle/>
          <a:p>
            <a:endParaRPr lang="de-DE" dirty="0">
              <a:solidFill>
                <a:schemeClr val="bg1"/>
              </a:solidFill>
            </a:endParaRPr>
          </a:p>
          <a:p>
            <a:r>
              <a:rPr lang="de-DE" dirty="0">
                <a:solidFill>
                  <a:schemeClr val="bg1"/>
                </a:solidFill>
              </a:rPr>
              <a:t>Mindestalter:</a:t>
            </a:r>
          </a:p>
          <a:p>
            <a:pPr>
              <a:buFont typeface="Arial" panose="020B0604020202020204" pitchFamily="34" charset="0"/>
              <a:buChar char="•"/>
            </a:pPr>
            <a:r>
              <a:rPr lang="de-DE" dirty="0">
                <a:solidFill>
                  <a:schemeClr val="bg1"/>
                </a:solidFill>
              </a:rPr>
              <a:t>§ 2: Schutzvorschriften für Kinder</a:t>
            </a:r>
          </a:p>
          <a:p>
            <a:pPr>
              <a:buFont typeface="Arial" panose="020B0604020202020204" pitchFamily="34" charset="0"/>
              <a:buChar char="•"/>
            </a:pPr>
            <a:r>
              <a:rPr lang="de-DE" dirty="0">
                <a:solidFill>
                  <a:schemeClr val="bg1"/>
                </a:solidFill>
              </a:rPr>
              <a:t>Jugendlich (16&amp;17)</a:t>
            </a:r>
          </a:p>
          <a:p>
            <a:pPr>
              <a:buFont typeface="Arial" panose="020B0604020202020204" pitchFamily="34" charset="0"/>
              <a:buChar char="•"/>
            </a:pPr>
            <a:r>
              <a:rPr lang="de-DE" dirty="0">
                <a:solidFill>
                  <a:schemeClr val="bg1"/>
                </a:solidFill>
              </a:rPr>
              <a:t>§ 5: Beschäftigungsverbote</a:t>
            </a:r>
          </a:p>
          <a:p>
            <a:pPr>
              <a:buFont typeface="Arial" panose="020B0604020202020204" pitchFamily="34" charset="0"/>
              <a:buChar char="•"/>
            </a:pPr>
            <a:r>
              <a:rPr lang="de-DE" dirty="0">
                <a:solidFill>
                  <a:schemeClr val="bg1"/>
                </a:solidFill>
              </a:rPr>
              <a:t>Kinderarbeit verboten (U15)</a:t>
            </a:r>
          </a:p>
          <a:p>
            <a:endParaRPr lang="de-DE" dirty="0">
              <a:solidFill>
                <a:schemeClr val="bg1"/>
              </a:solidFill>
            </a:endParaRPr>
          </a:p>
          <a:p>
            <a:r>
              <a:rPr lang="de-DE" dirty="0">
                <a:solidFill>
                  <a:schemeClr val="bg1"/>
                </a:solidFill>
              </a:rPr>
              <a:t>Arbeitszeit:</a:t>
            </a:r>
          </a:p>
          <a:p>
            <a:pPr>
              <a:buFont typeface="Arial" panose="020B0604020202020204" pitchFamily="34" charset="0"/>
              <a:buChar char="•"/>
            </a:pPr>
            <a:r>
              <a:rPr lang="de-DE" dirty="0">
                <a:solidFill>
                  <a:schemeClr val="bg1"/>
                </a:solidFill>
              </a:rPr>
              <a:t>§ 8: Höchstarbeitszeiten</a:t>
            </a:r>
          </a:p>
          <a:p>
            <a:pPr>
              <a:buFont typeface="Arial" panose="020B0604020202020204" pitchFamily="34" charset="0"/>
              <a:buChar char="•"/>
            </a:pPr>
            <a:r>
              <a:rPr lang="de-DE" dirty="0">
                <a:solidFill>
                  <a:schemeClr val="bg1"/>
                </a:solidFill>
              </a:rPr>
              <a:t>max. Durchschnitt von 40h pro Woche &amp; nicht mehr als 8h tägl. </a:t>
            </a:r>
          </a:p>
          <a:p>
            <a:pPr>
              <a:buFont typeface="Arial" panose="020B0604020202020204" pitchFamily="34" charset="0"/>
              <a:buChar char="•"/>
            </a:pPr>
            <a:r>
              <a:rPr lang="de-DE" dirty="0">
                <a:solidFill>
                  <a:schemeClr val="bg1"/>
                </a:solidFill>
              </a:rPr>
              <a:t>§ 11: Ruhepausen</a:t>
            </a:r>
          </a:p>
          <a:p>
            <a:pPr>
              <a:buFont typeface="Arial" panose="020B0604020202020204" pitchFamily="34" charset="0"/>
              <a:buChar char="•"/>
            </a:pPr>
            <a:r>
              <a:rPr lang="de-DE" dirty="0">
                <a:solidFill>
                  <a:schemeClr val="bg1"/>
                </a:solidFill>
              </a:rPr>
              <a:t>30min 4,5-6h</a:t>
            </a:r>
          </a:p>
          <a:p>
            <a:pPr>
              <a:buFont typeface="Arial" panose="020B0604020202020204" pitchFamily="34" charset="0"/>
              <a:buChar char="•"/>
            </a:pPr>
            <a:r>
              <a:rPr lang="de-DE" dirty="0">
                <a:solidFill>
                  <a:schemeClr val="bg1"/>
                </a:solidFill>
              </a:rPr>
              <a:t>60min 6+h</a:t>
            </a:r>
          </a:p>
          <a:p>
            <a:pPr>
              <a:buFont typeface="Arial" panose="020B0604020202020204" pitchFamily="34" charset="0"/>
              <a:buChar char="•"/>
            </a:pPr>
            <a:r>
              <a:rPr lang="de-DE" dirty="0">
                <a:solidFill>
                  <a:schemeClr val="bg1"/>
                </a:solidFill>
              </a:rPr>
              <a:t>§ 14-18: Nacht-, Sonn- und Feiertagsarbeit nur bei ausnahmen</a:t>
            </a:r>
          </a:p>
        </p:txBody>
      </p:sp>
      <p:sp>
        <p:nvSpPr>
          <p:cNvPr id="6" name="Textfeld 5">
            <a:extLst>
              <a:ext uri="{FF2B5EF4-FFF2-40B4-BE49-F238E27FC236}">
                <a16:creationId xmlns:a16="http://schemas.microsoft.com/office/drawing/2014/main" id="{3066C2A9-84B8-1B0A-D59B-BD29BC60B97E}"/>
              </a:ext>
            </a:extLst>
          </p:cNvPr>
          <p:cNvSpPr txBox="1"/>
          <p:nvPr/>
        </p:nvSpPr>
        <p:spPr>
          <a:xfrm>
            <a:off x="6903944" y="1765904"/>
            <a:ext cx="5845228" cy="3693319"/>
          </a:xfrm>
          <a:prstGeom prst="rect">
            <a:avLst/>
          </a:prstGeom>
          <a:noFill/>
        </p:spPr>
        <p:txBody>
          <a:bodyPr wrap="square" rtlCol="0">
            <a:spAutoFit/>
          </a:bodyPr>
          <a:lstStyle/>
          <a:p>
            <a:pPr marL="0" algn="l" rtl="0" eaLnBrk="1" latinLnBrk="0" hangingPunct="1">
              <a:spcBef>
                <a:spcPts val="0"/>
              </a:spcBef>
              <a:spcAft>
                <a:spcPts val="0"/>
              </a:spcAft>
              <a:buClrTx/>
              <a:buSzPts val="1800"/>
            </a:pPr>
            <a:r>
              <a:rPr lang="de-DE" sz="1800" kern="1200" dirty="0">
                <a:solidFill>
                  <a:srgbClr val="FFFFFF"/>
                </a:solidFill>
                <a:effectLst/>
                <a:latin typeface="Aptos" panose="020B0004020202020204" pitchFamily="34" charset="0"/>
                <a:ea typeface="+mn-ea"/>
                <a:cs typeface="+mn-cs"/>
              </a:rPr>
              <a:t>Berufsschulpflicht:</a:t>
            </a:r>
            <a:endParaRPr lang="en-GB" sz="1800" dirty="0">
              <a:effectLst/>
            </a:endParaRPr>
          </a:p>
          <a:p>
            <a:pPr marL="0" algn="l" rtl="0" eaLnBrk="1" latinLnBrk="0" hangingPunct="1">
              <a:spcBef>
                <a:spcPts val="0"/>
              </a:spcBef>
              <a:spcAft>
                <a:spcPts val="0"/>
              </a:spcAft>
            </a:pPr>
            <a:r>
              <a:rPr lang="de-DE" sz="1800" kern="1200" dirty="0">
                <a:solidFill>
                  <a:srgbClr val="FFFFFF"/>
                </a:solidFill>
                <a:effectLst/>
                <a:latin typeface="+mn-ea"/>
                <a:ea typeface="+mn-ea"/>
                <a:cs typeface="+mn-cs"/>
              </a:rPr>
              <a:t>§ 9: Freistellung für die Teilnahme am Berufsschulunterricht</a:t>
            </a:r>
            <a:endParaRPr lang="en-GB" dirty="0">
              <a:effectLst/>
            </a:endParaRPr>
          </a:p>
          <a:p>
            <a:pPr marL="0" algn="l" rtl="0" eaLnBrk="1" latinLnBrk="0" hangingPunct="1">
              <a:spcBef>
                <a:spcPts val="0"/>
              </a:spcBef>
              <a:spcAft>
                <a:spcPts val="0"/>
              </a:spcAft>
            </a:pPr>
            <a:r>
              <a:rPr lang="de-DE" sz="1800" kern="1200" dirty="0">
                <a:solidFill>
                  <a:srgbClr val="FFFFFF"/>
                </a:solidFill>
                <a:effectLst/>
                <a:latin typeface="Aptos" panose="020B0004020202020204" pitchFamily="34" charset="0"/>
                <a:ea typeface="+mn-ea"/>
                <a:cs typeface="+mn-cs"/>
              </a:rPr>
              <a:t>Verbot gefährlicher Arbeiten:</a:t>
            </a:r>
            <a:endParaRPr lang="en-GB" dirty="0">
              <a:effectLst/>
            </a:endParaRPr>
          </a:p>
          <a:p>
            <a:pPr marL="0" algn="l" rtl="0" eaLnBrk="1" latinLnBrk="0" hangingPunct="1">
              <a:spcBef>
                <a:spcPts val="0"/>
              </a:spcBef>
              <a:spcAft>
                <a:spcPts val="0"/>
              </a:spcAft>
            </a:pPr>
            <a:r>
              <a:rPr lang="de-DE" sz="1800" kern="1200" dirty="0">
                <a:solidFill>
                  <a:srgbClr val="FFFFFF"/>
                </a:solidFill>
                <a:effectLst/>
                <a:latin typeface="+mn-ea"/>
                <a:ea typeface="+mn-ea"/>
                <a:cs typeface="+mn-cs"/>
              </a:rPr>
              <a:t>§ 22: Verbotene Arbeiten</a:t>
            </a:r>
          </a:p>
          <a:p>
            <a:pPr marL="0" algn="l" rtl="0" eaLnBrk="1" latinLnBrk="0" hangingPunct="1">
              <a:spcBef>
                <a:spcPts val="0"/>
              </a:spcBef>
              <a:spcAft>
                <a:spcPts val="0"/>
              </a:spcAft>
            </a:pPr>
            <a:r>
              <a:rPr lang="de-DE" dirty="0">
                <a:solidFill>
                  <a:schemeClr val="bg1"/>
                </a:solidFill>
              </a:rPr>
              <a:t>Bsp.: schädliche Einwirkungen durch Lärm, Strahlen, Gefahrenstoffe</a:t>
            </a:r>
            <a:endParaRPr lang="de-DE" sz="1800" kern="1200" dirty="0">
              <a:solidFill>
                <a:schemeClr val="bg1"/>
              </a:solidFill>
              <a:effectLst/>
              <a:latin typeface="+mn-ea"/>
              <a:ea typeface="+mn-ea"/>
              <a:cs typeface="+mn-cs"/>
            </a:endParaRPr>
          </a:p>
          <a:p>
            <a:pPr marL="0" algn="l" rtl="0" eaLnBrk="1" latinLnBrk="0" hangingPunct="1">
              <a:spcBef>
                <a:spcPts val="0"/>
              </a:spcBef>
              <a:spcAft>
                <a:spcPts val="0"/>
              </a:spcAft>
            </a:pPr>
            <a:endParaRPr lang="en-GB" dirty="0">
              <a:effectLst/>
            </a:endParaRPr>
          </a:p>
          <a:p>
            <a:pPr marL="0" algn="l" rtl="0" eaLnBrk="1" latinLnBrk="0" hangingPunct="1">
              <a:spcBef>
                <a:spcPts val="0"/>
              </a:spcBef>
              <a:spcAft>
                <a:spcPts val="0"/>
              </a:spcAft>
            </a:pPr>
            <a:r>
              <a:rPr lang="de-DE" sz="1800" kern="1200" dirty="0">
                <a:solidFill>
                  <a:srgbClr val="FFFFFF"/>
                </a:solidFill>
                <a:effectLst/>
                <a:latin typeface="Aptos" panose="020B0004020202020204" pitchFamily="34" charset="0"/>
                <a:ea typeface="+mn-ea"/>
                <a:cs typeface="+mn-cs"/>
              </a:rPr>
              <a:t>Urlaubsanspruch:</a:t>
            </a:r>
            <a:endParaRPr lang="en-GB" dirty="0">
              <a:effectLst/>
            </a:endParaRPr>
          </a:p>
          <a:p>
            <a:pPr marL="0" algn="l" rtl="0" eaLnBrk="1" latinLnBrk="0" hangingPunct="1">
              <a:spcBef>
                <a:spcPts val="0"/>
              </a:spcBef>
              <a:spcAft>
                <a:spcPts val="0"/>
              </a:spcAft>
            </a:pPr>
            <a:r>
              <a:rPr lang="de-DE" sz="1800" kern="1200" dirty="0">
                <a:solidFill>
                  <a:srgbClr val="FFFFFF"/>
                </a:solidFill>
                <a:effectLst/>
                <a:latin typeface="+mn-ea"/>
                <a:ea typeface="+mn-ea"/>
                <a:cs typeface="+mn-cs"/>
              </a:rPr>
              <a:t>§ 19: Jahresurlaub</a:t>
            </a:r>
            <a:endParaRPr lang="en-GB" dirty="0">
              <a:effectLst/>
            </a:endParaRPr>
          </a:p>
          <a:p>
            <a:pPr marL="0" algn="l" rtl="0" eaLnBrk="1" latinLnBrk="0" hangingPunct="1">
              <a:spcBef>
                <a:spcPts val="0"/>
              </a:spcBef>
              <a:spcAft>
                <a:spcPts val="0"/>
              </a:spcAft>
            </a:pPr>
            <a:r>
              <a:rPr lang="de-DE" sz="1800" kern="1200" dirty="0">
                <a:solidFill>
                  <a:srgbClr val="FFFFFF"/>
                </a:solidFill>
                <a:effectLst/>
                <a:latin typeface="Aptos" panose="020B0004020202020204" pitchFamily="34" charset="0"/>
                <a:ea typeface="+mn-ea"/>
                <a:cs typeface="+mn-cs"/>
              </a:rPr>
              <a:t>30 wenn unter 16</a:t>
            </a:r>
            <a:endParaRPr lang="en-GB" dirty="0">
              <a:effectLst/>
            </a:endParaRPr>
          </a:p>
          <a:p>
            <a:pPr marL="0" algn="l" rtl="0" eaLnBrk="1" latinLnBrk="0" hangingPunct="1">
              <a:spcBef>
                <a:spcPts val="0"/>
              </a:spcBef>
              <a:spcAft>
                <a:spcPts val="0"/>
              </a:spcAft>
            </a:pPr>
            <a:r>
              <a:rPr lang="de-DE" sz="1800" kern="1200" dirty="0">
                <a:solidFill>
                  <a:srgbClr val="FFFFFF"/>
                </a:solidFill>
                <a:effectLst/>
                <a:latin typeface="Aptos" panose="020B0004020202020204" pitchFamily="34" charset="0"/>
                <a:ea typeface="+mn-ea"/>
                <a:cs typeface="+mn-cs"/>
              </a:rPr>
              <a:t>27 wenn unter 17</a:t>
            </a:r>
            <a:endParaRPr lang="en-GB" dirty="0">
              <a:effectLst/>
            </a:endParaRPr>
          </a:p>
          <a:p>
            <a:pPr marL="0" algn="l" rtl="0" eaLnBrk="1" latinLnBrk="0" hangingPunct="1">
              <a:spcBef>
                <a:spcPts val="0"/>
              </a:spcBef>
              <a:spcAft>
                <a:spcPts val="0"/>
              </a:spcAft>
            </a:pPr>
            <a:r>
              <a:rPr lang="de-DE" sz="1800" kern="1200" dirty="0">
                <a:solidFill>
                  <a:srgbClr val="FFFFFF"/>
                </a:solidFill>
                <a:effectLst/>
                <a:latin typeface="Aptos" panose="020B0004020202020204" pitchFamily="34" charset="0"/>
                <a:ea typeface="+mn-ea"/>
                <a:cs typeface="+mn-cs"/>
              </a:rPr>
              <a:t>25 wenn unter 18</a:t>
            </a:r>
            <a:endParaRPr lang="en-GB" dirty="0">
              <a:effectLst/>
            </a:endParaRPr>
          </a:p>
        </p:txBody>
      </p:sp>
      <p:pic>
        <p:nvPicPr>
          <p:cNvPr id="3" name="jarbschg1_fCjQaoKt">
            <a:hlinkClick r:id="" action="ppaction://media"/>
            <a:extLst>
              <a:ext uri="{FF2B5EF4-FFF2-40B4-BE49-F238E27FC236}">
                <a16:creationId xmlns:a16="http://schemas.microsoft.com/office/drawing/2014/main" id="{EF4B3D58-28D5-BFDC-0F02-DD1171883A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9313" y="6543675"/>
            <a:ext cx="244475" cy="244475"/>
          </a:xfrm>
          <a:prstGeom prst="rect">
            <a:avLst/>
          </a:prstGeom>
        </p:spPr>
      </p:pic>
    </p:spTree>
    <p:extLst>
      <p:ext uri="{BB962C8B-B14F-4D97-AF65-F5344CB8AC3E}">
        <p14:creationId xmlns:p14="http://schemas.microsoft.com/office/powerpoint/2010/main" val="925068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721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2" fill="hold" display="0">
                  <p:stCondLst>
                    <p:cond delay="indefinite"/>
                  </p:stCondLst>
                  <p:endCondLst>
                    <p:cond evt="onStopAudio" delay="0">
                      <p:tgtEl>
                        <p:sldTgt/>
                      </p:tgtEl>
                    </p:cond>
                  </p:endCondLst>
                </p:cTn>
                <p:tgtEl>
                  <p:spTgt spid="3"/>
                </p:tgtEl>
              </p:cMediaNode>
            </p:audio>
          </p:childTnLst>
        </p:cTn>
      </p:par>
    </p:tnLst>
    <p:bldLst>
      <p:bldP spid="2" grpId="0"/>
      <p:bldP spid="4"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EF4CE87-2DAA-68DD-CE02-91CF4DB42ED5}"/>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8320351-9FA2-4A26-885B-BB8F3E4902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68CD2EFB-78C2-4C6E-A6B9-4ED12FAD5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4" name="Picture 3" descr="Ein Meer von weißen Schirmen mit einem blauen in der Menge">
            <a:extLst>
              <a:ext uri="{FF2B5EF4-FFF2-40B4-BE49-F238E27FC236}">
                <a16:creationId xmlns:a16="http://schemas.microsoft.com/office/drawing/2014/main" id="{CFB01A9E-19E3-B2C3-3F16-DDADAB90468F}"/>
              </a:ext>
            </a:extLst>
          </p:cNvPr>
          <p:cNvPicPr>
            <a:picLocks noChangeAspect="1"/>
          </p:cNvPicPr>
          <p:nvPr/>
        </p:nvPicPr>
        <p:blipFill rotWithShape="1">
          <a:blip r:embed="rId3">
            <a:alphaModFix amt="60000"/>
          </a:blip>
          <a:srcRect b="1747"/>
          <a:stretch/>
        </p:blipFill>
        <p:spPr>
          <a:xfrm>
            <a:off x="-1" y="-2"/>
            <a:ext cx="12192001" cy="6857990"/>
          </a:xfrm>
          <a:prstGeom prst="rect">
            <a:avLst/>
          </a:prstGeom>
        </p:spPr>
      </p:pic>
      <p:sp>
        <p:nvSpPr>
          <p:cNvPr id="2" name="Titel 1" hidden="1">
            <a:extLst>
              <a:ext uri="{FF2B5EF4-FFF2-40B4-BE49-F238E27FC236}">
                <a16:creationId xmlns:a16="http://schemas.microsoft.com/office/drawing/2014/main" id="{326D291F-2868-4407-85B2-A62B6392BBF9}"/>
              </a:ext>
            </a:extLst>
          </p:cNvPr>
          <p:cNvSpPr>
            <a:spLocks noGrp="1"/>
          </p:cNvSpPr>
          <p:nvPr>
            <p:ph type="title"/>
          </p:nvPr>
        </p:nvSpPr>
        <p:spPr/>
        <p:txBody>
          <a:bodyPr/>
          <a:lstStyle/>
          <a:p>
            <a:pPr lvl="0" algn="l"/>
            <a:r>
              <a:rPr lang="de-DE" sz="6600">
                <a:solidFill>
                  <a:srgbClr val="FFFFFF"/>
                </a:solidFill>
              </a:rPr>
              <a:t>Sozialer Arbeits schutz</a:t>
            </a:r>
            <a:endParaRPr lang="en-GB" sz="6600">
              <a:solidFill>
                <a:srgbClr val="FFFFFF"/>
              </a:solidFill>
            </a:endParaRPr>
          </a:p>
        </p:txBody>
      </p:sp>
      <p:sp>
        <p:nvSpPr>
          <p:cNvPr id="6" name="Textfeld 5">
            <a:extLst>
              <a:ext uri="{FF2B5EF4-FFF2-40B4-BE49-F238E27FC236}">
                <a16:creationId xmlns:a16="http://schemas.microsoft.com/office/drawing/2014/main" id="{A31E2DFB-6BA2-2FA5-8A6C-57A7386E84D9}"/>
              </a:ext>
            </a:extLst>
          </p:cNvPr>
          <p:cNvSpPr txBox="1"/>
          <p:nvPr/>
        </p:nvSpPr>
        <p:spPr>
          <a:xfrm>
            <a:off x="3478591" y="2921169"/>
            <a:ext cx="5234819" cy="1015663"/>
          </a:xfrm>
          <a:prstGeom prst="rect">
            <a:avLst/>
          </a:prstGeom>
          <a:noFill/>
        </p:spPr>
        <p:txBody>
          <a:bodyPr wrap="square" rtlCol="0" anchor="ctr">
            <a:spAutoFit/>
          </a:bodyPr>
          <a:lstStyle/>
          <a:p>
            <a:pPr algn="ctr"/>
            <a:r>
              <a:rPr lang="en-US" sz="6000" dirty="0">
                <a:solidFill>
                  <a:schemeClr val="bg1"/>
                </a:solidFill>
                <a:latin typeface="Broadway" panose="04040905080B02020502" pitchFamily="82" charset="0"/>
              </a:rPr>
              <a:t>Kahoot!!</a:t>
            </a:r>
            <a:endParaRPr lang="en-GB" sz="6000" dirty="0">
              <a:solidFill>
                <a:schemeClr val="bg1"/>
              </a:solidFill>
              <a:latin typeface="Broadway" panose="04040905080B02020502" pitchFamily="82" charset="0"/>
            </a:endParaRPr>
          </a:p>
        </p:txBody>
      </p:sp>
    </p:spTree>
    <p:extLst>
      <p:ext uri="{BB962C8B-B14F-4D97-AF65-F5344CB8AC3E}">
        <p14:creationId xmlns:p14="http://schemas.microsoft.com/office/powerpoint/2010/main" val="10907785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4EFE150-DDC4-37A7-6BAB-1ECF51A7213E}"/>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0C7C88-364D-8347-E602-C236D194A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812C2532-DE1F-C181-FF53-C859AE6EEA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4" name="Picture 3" descr="Ein Meer von weißen Schirmen mit einem blauen in der Menge">
            <a:extLst>
              <a:ext uri="{FF2B5EF4-FFF2-40B4-BE49-F238E27FC236}">
                <a16:creationId xmlns:a16="http://schemas.microsoft.com/office/drawing/2014/main" id="{FEC672A6-819E-9D02-4A06-69125D59C2E4}"/>
              </a:ext>
            </a:extLst>
          </p:cNvPr>
          <p:cNvPicPr>
            <a:picLocks noChangeAspect="1"/>
          </p:cNvPicPr>
          <p:nvPr/>
        </p:nvPicPr>
        <p:blipFill rotWithShape="1">
          <a:blip r:embed="rId3">
            <a:alphaModFix amt="60000"/>
          </a:blip>
          <a:srcRect b="1747"/>
          <a:stretch/>
        </p:blipFill>
        <p:spPr>
          <a:xfrm>
            <a:off x="-1" y="-2"/>
            <a:ext cx="12192001" cy="6857990"/>
          </a:xfrm>
          <a:prstGeom prst="rect">
            <a:avLst/>
          </a:prstGeom>
        </p:spPr>
      </p:pic>
      <p:sp>
        <p:nvSpPr>
          <p:cNvPr id="2" name="Titel 1" hidden="1">
            <a:extLst>
              <a:ext uri="{FF2B5EF4-FFF2-40B4-BE49-F238E27FC236}">
                <a16:creationId xmlns:a16="http://schemas.microsoft.com/office/drawing/2014/main" id="{BE729D4D-293B-4188-D421-A0690A96C9CF}"/>
              </a:ext>
            </a:extLst>
          </p:cNvPr>
          <p:cNvSpPr>
            <a:spLocks noGrp="1"/>
          </p:cNvSpPr>
          <p:nvPr>
            <p:ph type="title"/>
          </p:nvPr>
        </p:nvSpPr>
        <p:spPr/>
        <p:txBody>
          <a:bodyPr/>
          <a:lstStyle/>
          <a:p>
            <a:pPr lvl="0" algn="l"/>
            <a:r>
              <a:rPr lang="de-DE" sz="6600">
                <a:solidFill>
                  <a:srgbClr val="FFFFFF"/>
                </a:solidFill>
              </a:rPr>
              <a:t>Sozialer Arbeits schutz</a:t>
            </a:r>
            <a:endParaRPr lang="en-GB" sz="6600">
              <a:solidFill>
                <a:srgbClr val="FFFFFF"/>
              </a:solidFill>
            </a:endParaRPr>
          </a:p>
        </p:txBody>
      </p:sp>
      <p:pic>
        <p:nvPicPr>
          <p:cNvPr id="12" name="Grafik 11" descr="Ein Bild, das Screenshot, Grafiken, Muster, Quadrat enthält.&#10;&#10;Automatisch generierte Beschreibung">
            <a:extLst>
              <a:ext uri="{FF2B5EF4-FFF2-40B4-BE49-F238E27FC236}">
                <a16:creationId xmlns:a16="http://schemas.microsoft.com/office/drawing/2014/main" id="{AEAD78B5-5A9D-7222-4A51-AB948B126D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6293" y="566056"/>
            <a:ext cx="4856239" cy="4856239"/>
          </a:xfrm>
          <a:prstGeom prst="rect">
            <a:avLst/>
          </a:prstGeom>
        </p:spPr>
      </p:pic>
      <p:sp>
        <p:nvSpPr>
          <p:cNvPr id="3" name="Textfeld 2">
            <a:extLst>
              <a:ext uri="{FF2B5EF4-FFF2-40B4-BE49-F238E27FC236}">
                <a16:creationId xmlns:a16="http://schemas.microsoft.com/office/drawing/2014/main" id="{81F834BC-A7A9-C1B3-50D1-AAB6F9118BBE}"/>
              </a:ext>
            </a:extLst>
          </p:cNvPr>
          <p:cNvSpPr txBox="1"/>
          <p:nvPr/>
        </p:nvSpPr>
        <p:spPr>
          <a:xfrm>
            <a:off x="6763657" y="1088571"/>
            <a:ext cx="5167086" cy="1938992"/>
          </a:xfrm>
          <a:prstGeom prst="rect">
            <a:avLst/>
          </a:prstGeom>
          <a:noFill/>
        </p:spPr>
        <p:txBody>
          <a:bodyPr wrap="square" rtlCol="0">
            <a:spAutoFit/>
          </a:bodyPr>
          <a:lstStyle/>
          <a:p>
            <a:r>
              <a:rPr lang="en-US" sz="6000" dirty="0" err="1">
                <a:solidFill>
                  <a:schemeClr val="bg1"/>
                </a:solidFill>
                <a:latin typeface="Broadway" panose="04040905080B02020502" pitchFamily="82" charset="0"/>
              </a:rPr>
              <a:t>Umfage</a:t>
            </a:r>
            <a:r>
              <a:rPr lang="en-US" sz="6000" dirty="0">
                <a:latin typeface="Broadway" panose="04040905080B02020502" pitchFamily="82" charset="0"/>
              </a:rPr>
              <a:t> </a:t>
            </a:r>
            <a:r>
              <a:rPr lang="en-US" sz="6000" dirty="0" err="1">
                <a:solidFill>
                  <a:schemeClr val="bg1"/>
                </a:solidFill>
                <a:latin typeface="Broadway" panose="04040905080B02020502" pitchFamily="82" charset="0"/>
              </a:rPr>
              <a:t>Mentimeter</a:t>
            </a:r>
            <a:endParaRPr lang="en-GB" sz="6000" dirty="0">
              <a:solidFill>
                <a:schemeClr val="bg1"/>
              </a:solidFill>
              <a:latin typeface="Broadway" panose="04040905080B02020502" pitchFamily="82" charset="0"/>
            </a:endParaRPr>
          </a:p>
        </p:txBody>
      </p:sp>
    </p:spTree>
    <p:extLst>
      <p:ext uri="{BB962C8B-B14F-4D97-AF65-F5344CB8AC3E}">
        <p14:creationId xmlns:p14="http://schemas.microsoft.com/office/powerpoint/2010/main" val="23535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 name="Picture 3" descr="Beleuchtets Rathaus von San Francisco">
            <a:extLst>
              <a:ext uri="{FF2B5EF4-FFF2-40B4-BE49-F238E27FC236}">
                <a16:creationId xmlns:a16="http://schemas.microsoft.com/office/drawing/2014/main" id="{43A2F8F7-1596-5FAD-2BE7-F2269347AF26}"/>
              </a:ext>
            </a:extLst>
          </p:cNvPr>
          <p:cNvPicPr>
            <a:picLocks noChangeAspect="1"/>
          </p:cNvPicPr>
          <p:nvPr/>
        </p:nvPicPr>
        <p:blipFill rotWithShape="1">
          <a:blip r:embed="rId2">
            <a:alphaModFix amt="50000"/>
          </a:blip>
          <a:srcRect t="15730"/>
          <a:stretch/>
        </p:blipFill>
        <p:spPr>
          <a:xfrm>
            <a:off x="20" y="1"/>
            <a:ext cx="12191980" cy="6857999"/>
          </a:xfrm>
          <a:prstGeom prst="rect">
            <a:avLst/>
          </a:prstGeom>
        </p:spPr>
      </p:pic>
      <p:sp>
        <p:nvSpPr>
          <p:cNvPr id="2" name="Titel 1">
            <a:extLst>
              <a:ext uri="{FF2B5EF4-FFF2-40B4-BE49-F238E27FC236}">
                <a16:creationId xmlns:a16="http://schemas.microsoft.com/office/drawing/2014/main" id="{DC13A276-FE38-178B-331B-688E30BE1352}"/>
              </a:ext>
            </a:extLst>
          </p:cNvPr>
          <p:cNvSpPr>
            <a:spLocks noGrp="1"/>
          </p:cNvSpPr>
          <p:nvPr>
            <p:ph type="title"/>
          </p:nvPr>
        </p:nvSpPr>
        <p:spPr>
          <a:xfrm>
            <a:off x="1586895" y="2905275"/>
            <a:ext cx="9018210" cy="1047451"/>
          </a:xfrm>
        </p:spPr>
        <p:txBody>
          <a:bodyPr vert="horz" lIns="91440" tIns="45720" rIns="91440" bIns="45720" rtlCol="0" anchor="b">
            <a:normAutofit/>
          </a:bodyPr>
          <a:lstStyle/>
          <a:p>
            <a:pPr algn="ctr"/>
            <a:r>
              <a:rPr lang="en-US" sz="6000" dirty="0" err="1">
                <a:solidFill>
                  <a:srgbClr val="FFFFFF"/>
                </a:solidFill>
                <a:latin typeface="Franklin Gothic Demi Cond" panose="020B0706030402020204" pitchFamily="34" charset="0"/>
              </a:rPr>
              <a:t>Schwerbehindertengesetz</a:t>
            </a:r>
            <a:r>
              <a:rPr lang="en-US" sz="6000" dirty="0">
                <a:solidFill>
                  <a:srgbClr val="FFFFFF"/>
                </a:solidFill>
                <a:latin typeface="Franklin Gothic Demi Cond" panose="020B0706030402020204" pitchFamily="34" charset="0"/>
              </a:rPr>
              <a:t> </a:t>
            </a:r>
          </a:p>
        </p:txBody>
      </p:sp>
    </p:spTree>
    <p:extLst>
      <p:ext uri="{BB962C8B-B14F-4D97-AF65-F5344CB8AC3E}">
        <p14:creationId xmlns:p14="http://schemas.microsoft.com/office/powerpoint/2010/main" val="19801103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3A32326-7741-CB39-65B7-0993610768E9}"/>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Beleuchtets Rathaus von San Francisco">
            <a:extLst>
              <a:ext uri="{FF2B5EF4-FFF2-40B4-BE49-F238E27FC236}">
                <a16:creationId xmlns:a16="http://schemas.microsoft.com/office/drawing/2014/main" id="{ACD8227E-5734-849D-3C2B-01FC720BEDDB}"/>
              </a:ext>
            </a:extLst>
          </p:cNvPr>
          <p:cNvPicPr>
            <a:picLocks noChangeAspect="1"/>
          </p:cNvPicPr>
          <p:nvPr/>
        </p:nvPicPr>
        <p:blipFill rotWithShape="1">
          <a:blip r:embed="rId4">
            <a:alphaModFix amt="35000"/>
          </a:blip>
          <a:srcRect t="15730"/>
          <a:stretch/>
        </p:blipFill>
        <p:spPr>
          <a:xfrm>
            <a:off x="0" y="1"/>
            <a:ext cx="12191980" cy="6857999"/>
          </a:xfrm>
          <a:prstGeom prst="rect">
            <a:avLst/>
          </a:prstGeom>
        </p:spPr>
      </p:pic>
      <p:sp>
        <p:nvSpPr>
          <p:cNvPr id="2" name="Titel 1">
            <a:extLst>
              <a:ext uri="{FF2B5EF4-FFF2-40B4-BE49-F238E27FC236}">
                <a16:creationId xmlns:a16="http://schemas.microsoft.com/office/drawing/2014/main" id="{AA0231B1-21D4-DC1D-BDBC-43A22E93ABEE}"/>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dirty="0">
                <a:solidFill>
                  <a:srgbClr val="FFFFFF"/>
                </a:solidFill>
                <a:latin typeface="Franklin Gothic Demi Cond" panose="020B0706030402020204" pitchFamily="34" charset="0"/>
              </a:rPr>
              <a:t>SBG</a:t>
            </a:r>
            <a:r>
              <a:rPr lang="en-US" dirty="0">
                <a:solidFill>
                  <a:srgbClr val="FFFFFF"/>
                </a:solidFill>
              </a:rPr>
              <a:t> </a:t>
            </a:r>
          </a:p>
        </p:txBody>
      </p:sp>
      <p:sp>
        <p:nvSpPr>
          <p:cNvPr id="3" name="Textfeld 2">
            <a:extLst>
              <a:ext uri="{FF2B5EF4-FFF2-40B4-BE49-F238E27FC236}">
                <a16:creationId xmlns:a16="http://schemas.microsoft.com/office/drawing/2014/main" id="{0C5F85D1-54A8-504E-B23C-D0B5C87A6973}"/>
              </a:ext>
            </a:extLst>
          </p:cNvPr>
          <p:cNvSpPr txBox="1"/>
          <p:nvPr/>
        </p:nvSpPr>
        <p:spPr>
          <a:xfrm>
            <a:off x="838200" y="1825625"/>
            <a:ext cx="10515600" cy="4351338"/>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dirty="0" err="1">
                <a:solidFill>
                  <a:srgbClr val="FFFFFF"/>
                </a:solidFill>
              </a:rPr>
              <a:t>Rechtlicher</a:t>
            </a:r>
            <a:r>
              <a:rPr lang="en-US" dirty="0">
                <a:solidFill>
                  <a:srgbClr val="FFFFFF"/>
                </a:solidFill>
              </a:rPr>
              <a:t> </a:t>
            </a:r>
            <a:r>
              <a:rPr lang="en-US" dirty="0" err="1">
                <a:solidFill>
                  <a:srgbClr val="FFFFFF"/>
                </a:solidFill>
              </a:rPr>
              <a:t>Rahmen</a:t>
            </a:r>
            <a:endParaRPr lang="en-US" dirty="0">
              <a:solidFill>
                <a:srgbClr val="FFFFFF"/>
              </a:solidFill>
            </a:endParaRPr>
          </a:p>
          <a:p>
            <a:pPr indent="-228600" defTabSz="914400">
              <a:lnSpc>
                <a:spcPct val="90000"/>
              </a:lnSpc>
              <a:spcAft>
                <a:spcPts val="600"/>
              </a:spcAft>
              <a:buFont typeface="Arial" panose="020B0604020202020204" pitchFamily="34" charset="0"/>
              <a:buChar char="•"/>
            </a:pPr>
            <a:r>
              <a:rPr lang="en-US" dirty="0" err="1">
                <a:solidFill>
                  <a:srgbClr val="FFFFFF"/>
                </a:solidFill>
              </a:rPr>
              <a:t>Unterstützung</a:t>
            </a:r>
            <a:r>
              <a:rPr lang="en-US" dirty="0">
                <a:solidFill>
                  <a:srgbClr val="FFFFFF"/>
                </a:solidFill>
              </a:rPr>
              <a:t> </a:t>
            </a:r>
            <a:r>
              <a:rPr lang="en-US" dirty="0" err="1">
                <a:solidFill>
                  <a:srgbClr val="FFFFFF"/>
                </a:solidFill>
              </a:rPr>
              <a:t>durch</a:t>
            </a:r>
            <a:r>
              <a:rPr lang="en-US" dirty="0">
                <a:solidFill>
                  <a:srgbClr val="FFFFFF"/>
                </a:solidFill>
              </a:rPr>
              <a:t> </a:t>
            </a:r>
            <a:r>
              <a:rPr lang="en-US" dirty="0" err="1">
                <a:solidFill>
                  <a:srgbClr val="FFFFFF"/>
                </a:solidFill>
              </a:rPr>
              <a:t>Fördermittel</a:t>
            </a:r>
            <a:endParaRPr lang="en-US" dirty="0">
              <a:solidFill>
                <a:srgbClr val="FFFFFF"/>
              </a:solidFill>
            </a:endParaRPr>
          </a:p>
          <a:p>
            <a:pPr indent="-228600" defTabSz="914400">
              <a:lnSpc>
                <a:spcPct val="90000"/>
              </a:lnSpc>
              <a:spcAft>
                <a:spcPts val="600"/>
              </a:spcAft>
              <a:buFont typeface="Arial" panose="020B0604020202020204" pitchFamily="34" charset="0"/>
              <a:buChar char="•"/>
            </a:pPr>
            <a:r>
              <a:rPr lang="en-US" dirty="0" err="1">
                <a:solidFill>
                  <a:srgbClr val="FFFFFF"/>
                </a:solidFill>
              </a:rPr>
              <a:t>Grundlegende</a:t>
            </a:r>
            <a:r>
              <a:rPr lang="en-US" dirty="0">
                <a:solidFill>
                  <a:srgbClr val="FFFFFF"/>
                </a:solidFill>
              </a:rPr>
              <a:t> </a:t>
            </a:r>
            <a:r>
              <a:rPr lang="en-US" dirty="0" err="1">
                <a:solidFill>
                  <a:srgbClr val="FFFFFF"/>
                </a:solidFill>
              </a:rPr>
              <a:t>Bereiche</a:t>
            </a:r>
            <a:endParaRPr lang="en-US" dirty="0">
              <a:solidFill>
                <a:srgbClr val="FFFFFF"/>
              </a:solidFill>
            </a:endParaRPr>
          </a:p>
          <a:p>
            <a:pPr indent="-228600" defTabSz="914400">
              <a:lnSpc>
                <a:spcPct val="90000"/>
              </a:lnSpc>
              <a:spcAft>
                <a:spcPts val="600"/>
              </a:spcAft>
              <a:buFont typeface="Arial" panose="020B0604020202020204" pitchFamily="34" charset="0"/>
              <a:buChar char="•"/>
            </a:pPr>
            <a:r>
              <a:rPr lang="en-US" dirty="0" err="1">
                <a:solidFill>
                  <a:srgbClr val="FFFFFF"/>
                </a:solidFill>
              </a:rPr>
              <a:t>Feststellung</a:t>
            </a:r>
            <a:r>
              <a:rPr lang="en-US" dirty="0">
                <a:solidFill>
                  <a:srgbClr val="FFFFFF"/>
                </a:solidFill>
              </a:rPr>
              <a:t> </a:t>
            </a:r>
            <a:r>
              <a:rPr lang="en-US" dirty="0" err="1">
                <a:solidFill>
                  <a:srgbClr val="FFFFFF"/>
                </a:solidFill>
              </a:rPr>
              <a:t>Behindertengrad</a:t>
            </a:r>
            <a:endParaRPr lang="en-US" dirty="0">
              <a:solidFill>
                <a:srgbClr val="FFFFFF"/>
              </a:solidFill>
            </a:endParaRPr>
          </a:p>
          <a:p>
            <a:pPr indent="-228600" defTabSz="914400">
              <a:lnSpc>
                <a:spcPct val="90000"/>
              </a:lnSpc>
              <a:spcAft>
                <a:spcPts val="600"/>
              </a:spcAft>
              <a:buFont typeface="Arial" panose="020B0604020202020204" pitchFamily="34" charset="0"/>
              <a:buChar char="•"/>
            </a:pPr>
            <a:r>
              <a:rPr lang="en-US" dirty="0" err="1">
                <a:solidFill>
                  <a:srgbClr val="FFFFFF"/>
                </a:solidFill>
              </a:rPr>
              <a:t>Kündigungsschutz</a:t>
            </a:r>
            <a:endParaRPr lang="en-US" dirty="0">
              <a:solidFill>
                <a:srgbClr val="FFFFFF"/>
              </a:solidFill>
            </a:endParaRPr>
          </a:p>
          <a:p>
            <a:pPr indent="-228600" defTabSz="914400">
              <a:lnSpc>
                <a:spcPct val="90000"/>
              </a:lnSpc>
              <a:spcAft>
                <a:spcPts val="600"/>
              </a:spcAft>
              <a:buFont typeface="Arial" panose="020B0604020202020204" pitchFamily="34" charset="0"/>
              <a:buChar char="•"/>
            </a:pPr>
            <a:r>
              <a:rPr lang="en-US" dirty="0" err="1">
                <a:solidFill>
                  <a:srgbClr val="FFFFFF"/>
                </a:solidFill>
              </a:rPr>
              <a:t>Verpflichtungen</a:t>
            </a:r>
            <a:r>
              <a:rPr lang="en-US" dirty="0">
                <a:solidFill>
                  <a:srgbClr val="FFFFFF"/>
                </a:solidFill>
              </a:rPr>
              <a:t> für </a:t>
            </a:r>
            <a:r>
              <a:rPr lang="en-US" dirty="0" err="1">
                <a:solidFill>
                  <a:srgbClr val="FFFFFF"/>
                </a:solidFill>
              </a:rPr>
              <a:t>Arbeitgeber</a:t>
            </a:r>
            <a:endParaRPr lang="en-US" dirty="0">
              <a:solidFill>
                <a:srgbClr val="FFFFFF"/>
              </a:solidFill>
            </a:endParaRPr>
          </a:p>
          <a:p>
            <a:pPr indent="-228600" defTabSz="914400">
              <a:lnSpc>
                <a:spcPct val="90000"/>
              </a:lnSpc>
              <a:spcAft>
                <a:spcPts val="600"/>
              </a:spcAft>
              <a:buFont typeface="Arial" panose="020B0604020202020204" pitchFamily="34" charset="0"/>
              <a:buChar char="•"/>
            </a:pPr>
            <a:r>
              <a:rPr lang="en-US" dirty="0">
                <a:solidFill>
                  <a:srgbClr val="FFFFFF"/>
                </a:solidFill>
              </a:rPr>
              <a:t>Diverse </a:t>
            </a:r>
            <a:r>
              <a:rPr lang="en-US" dirty="0" err="1">
                <a:solidFill>
                  <a:srgbClr val="FFFFFF"/>
                </a:solidFill>
              </a:rPr>
              <a:t>Zuschüsse</a:t>
            </a:r>
            <a:r>
              <a:rPr lang="en-US" dirty="0">
                <a:solidFill>
                  <a:srgbClr val="FFFFFF"/>
                </a:solidFill>
              </a:rPr>
              <a:t> für das </a:t>
            </a:r>
            <a:r>
              <a:rPr lang="en-US" dirty="0" err="1">
                <a:solidFill>
                  <a:srgbClr val="FFFFFF"/>
                </a:solidFill>
              </a:rPr>
              <a:t>Anstellen</a:t>
            </a:r>
            <a:r>
              <a:rPr lang="en-US" dirty="0">
                <a:solidFill>
                  <a:srgbClr val="FFFFFF"/>
                </a:solidFill>
              </a:rPr>
              <a:t> von </a:t>
            </a:r>
            <a:r>
              <a:rPr lang="en-US" dirty="0" err="1">
                <a:solidFill>
                  <a:srgbClr val="FFFFFF"/>
                </a:solidFill>
              </a:rPr>
              <a:t>Behinderten</a:t>
            </a:r>
            <a:endParaRPr lang="en-US" dirty="0">
              <a:solidFill>
                <a:srgbClr val="FFFFFF"/>
              </a:solidFill>
            </a:endParaRPr>
          </a:p>
        </p:txBody>
      </p:sp>
      <p:pic>
        <p:nvPicPr>
          <p:cNvPr id="5" name="SBG">
            <a:hlinkClick r:id="" action="ppaction://media"/>
            <a:extLst>
              <a:ext uri="{FF2B5EF4-FFF2-40B4-BE49-F238E27FC236}">
                <a16:creationId xmlns:a16="http://schemas.microsoft.com/office/drawing/2014/main" id="{EC19D1E5-DB80-A859-E505-D9CAFC06A24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84943" y="-244475"/>
            <a:ext cx="244475" cy="244475"/>
          </a:xfrm>
          <a:prstGeom prst="rect">
            <a:avLst/>
          </a:prstGeom>
        </p:spPr>
      </p:pic>
    </p:spTree>
    <p:extLst>
      <p:ext uri="{BB962C8B-B14F-4D97-AF65-F5344CB8AC3E}">
        <p14:creationId xmlns:p14="http://schemas.microsoft.com/office/powerpoint/2010/main" val="12912940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9249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descr="Kaiserpinguin-Eltern mit Kind">
            <a:extLst>
              <a:ext uri="{FF2B5EF4-FFF2-40B4-BE49-F238E27FC236}">
                <a16:creationId xmlns:a16="http://schemas.microsoft.com/office/drawing/2014/main" id="{0AC95FE1-8340-4EFA-C9B5-2EF04C8926C6}"/>
              </a:ext>
            </a:extLst>
          </p:cNvPr>
          <p:cNvPicPr>
            <a:picLocks noChangeAspect="1"/>
          </p:cNvPicPr>
          <p:nvPr/>
        </p:nvPicPr>
        <p:blipFill rotWithShape="1">
          <a:blip r:embed="rId2">
            <a:alphaModFix amt="50000"/>
          </a:blip>
          <a:srcRect t="4029" r="-1" b="11362"/>
          <a:stretch/>
        </p:blipFill>
        <p:spPr>
          <a:xfrm>
            <a:off x="20" y="10"/>
            <a:ext cx="12188930" cy="6857990"/>
          </a:xfrm>
          <a:prstGeom prst="rect">
            <a:avLst/>
          </a:prstGeom>
        </p:spPr>
      </p:pic>
      <p:sp>
        <p:nvSpPr>
          <p:cNvPr id="2" name="Titel 1">
            <a:extLst>
              <a:ext uri="{FF2B5EF4-FFF2-40B4-BE49-F238E27FC236}">
                <a16:creationId xmlns:a16="http://schemas.microsoft.com/office/drawing/2014/main" id="{82E4E33B-16CE-F444-4118-8A523F2842E6}"/>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a:solidFill>
                  <a:schemeClr val="bg1"/>
                </a:solidFill>
              </a:rPr>
              <a:t>Mutterschutzgesetz</a:t>
            </a:r>
          </a:p>
        </p:txBody>
      </p:sp>
      <p:sp>
        <p:nvSpPr>
          <p:cNvPr id="51"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117152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descr="Kaiserpinguin-Eltern mit Kind">
            <a:extLst>
              <a:ext uri="{FF2B5EF4-FFF2-40B4-BE49-F238E27FC236}">
                <a16:creationId xmlns:a16="http://schemas.microsoft.com/office/drawing/2014/main" id="{0AC95FE1-8340-4EFA-C9B5-2EF04C8926C6}"/>
              </a:ext>
            </a:extLst>
          </p:cNvPr>
          <p:cNvPicPr>
            <a:picLocks noChangeAspect="1"/>
          </p:cNvPicPr>
          <p:nvPr/>
        </p:nvPicPr>
        <p:blipFill rotWithShape="1">
          <a:blip r:embed="rId4">
            <a:alphaModFix amt="50000"/>
          </a:blip>
          <a:srcRect t="4040" b="11374"/>
          <a:stretch/>
        </p:blipFill>
        <p:spPr>
          <a:xfrm>
            <a:off x="20" y="1"/>
            <a:ext cx="12191980" cy="6857999"/>
          </a:xfrm>
          <a:prstGeom prst="rect">
            <a:avLst/>
          </a:prstGeom>
        </p:spPr>
      </p:pic>
      <p:sp>
        <p:nvSpPr>
          <p:cNvPr id="3" name="Titel 2">
            <a:extLst>
              <a:ext uri="{FF2B5EF4-FFF2-40B4-BE49-F238E27FC236}">
                <a16:creationId xmlns:a16="http://schemas.microsoft.com/office/drawing/2014/main" id="{70C1854B-290A-B960-7589-26C07AD9A32D}"/>
              </a:ext>
            </a:extLst>
          </p:cNvPr>
          <p:cNvSpPr txBox="1">
            <a:spLocks noGrp="1"/>
          </p:cNvSpPr>
          <p:nvPr>
            <p:ph type="title"/>
          </p:nvPr>
        </p:nvSpPr>
        <p:spPr>
          <a:xfrm>
            <a:off x="1453847" y="3186809"/>
            <a:ext cx="9144000" cy="2900518"/>
          </a:xfrm>
          <a:prstGeom prst="rect">
            <a:avLst/>
          </a:prstGeom>
        </p:spPr>
        <p:txBody>
          <a:bodyPr vert="horz" lIns="91440" tIns="45720" rIns="91440" bIns="45720" rtlCol="0" anchor="b">
            <a:noAutofit/>
          </a:bodyPr>
          <a:lstStyle/>
          <a:p>
            <a:pPr indent="-228600" algn="ctr">
              <a:spcAft>
                <a:spcPts val="600"/>
              </a:spcAft>
            </a:pPr>
            <a:r>
              <a:rPr lang="en-US" sz="2200" b="1" dirty="0">
                <a:solidFill>
                  <a:srgbClr val="FFFFFF"/>
                </a:solidFill>
              </a:rPr>
              <a:t>§ 3 </a:t>
            </a:r>
          </a:p>
          <a:p>
            <a:pPr indent="-228600" algn="ctr">
              <a:spcAft>
                <a:spcPts val="600"/>
              </a:spcAft>
            </a:pPr>
            <a:r>
              <a:rPr lang="en-US" sz="2200" dirty="0">
                <a:solidFill>
                  <a:srgbClr val="FFFFFF"/>
                </a:solidFill>
              </a:rPr>
              <a:t>Der </a:t>
            </a:r>
            <a:r>
              <a:rPr lang="en-US" sz="2200" dirty="0" err="1">
                <a:solidFill>
                  <a:srgbClr val="FFFFFF"/>
                </a:solidFill>
              </a:rPr>
              <a:t>Arbeitgeber</a:t>
            </a:r>
            <a:r>
              <a:rPr lang="en-US" sz="2200" dirty="0">
                <a:solidFill>
                  <a:srgbClr val="FFFFFF"/>
                </a:solidFill>
              </a:rPr>
              <a:t> </a:t>
            </a:r>
            <a:r>
              <a:rPr lang="en-US" sz="2200" dirty="0" err="1">
                <a:solidFill>
                  <a:srgbClr val="FFFFFF"/>
                </a:solidFill>
              </a:rPr>
              <a:t>darf</a:t>
            </a:r>
            <a:r>
              <a:rPr lang="en-US" sz="2200" dirty="0">
                <a:solidFill>
                  <a:srgbClr val="FFFFFF"/>
                </a:solidFill>
              </a:rPr>
              <a:t> </a:t>
            </a:r>
            <a:r>
              <a:rPr lang="en-US" sz="2200" dirty="0" err="1">
                <a:solidFill>
                  <a:srgbClr val="FFFFFF"/>
                </a:solidFill>
              </a:rPr>
              <a:t>eine</a:t>
            </a:r>
            <a:r>
              <a:rPr lang="en-US" sz="2200" dirty="0">
                <a:solidFill>
                  <a:srgbClr val="FFFFFF"/>
                </a:solidFill>
              </a:rPr>
              <a:t> Frau bis </a:t>
            </a:r>
            <a:r>
              <a:rPr lang="en-US" sz="2200" dirty="0" err="1">
                <a:solidFill>
                  <a:srgbClr val="FFFFFF"/>
                </a:solidFill>
              </a:rPr>
              <a:t>zum</a:t>
            </a:r>
            <a:r>
              <a:rPr lang="en-US" sz="2200" dirty="0">
                <a:solidFill>
                  <a:srgbClr val="FFFFFF"/>
                </a:solidFill>
              </a:rPr>
              <a:t> </a:t>
            </a:r>
            <a:r>
              <a:rPr lang="en-US" sz="2200" dirty="0" err="1">
                <a:solidFill>
                  <a:srgbClr val="FFFFFF"/>
                </a:solidFill>
              </a:rPr>
              <a:t>Ablauf</a:t>
            </a:r>
            <a:r>
              <a:rPr lang="en-US" sz="2200" dirty="0">
                <a:solidFill>
                  <a:srgbClr val="FFFFFF"/>
                </a:solidFill>
              </a:rPr>
              <a:t> von </a:t>
            </a:r>
            <a:r>
              <a:rPr lang="en-US" sz="2200" dirty="0" err="1">
                <a:solidFill>
                  <a:srgbClr val="FFFFFF"/>
                </a:solidFill>
              </a:rPr>
              <a:t>acht</a:t>
            </a:r>
            <a:r>
              <a:rPr lang="en-US" sz="2200" dirty="0">
                <a:solidFill>
                  <a:srgbClr val="FFFFFF"/>
                </a:solidFill>
              </a:rPr>
              <a:t> </a:t>
            </a:r>
            <a:r>
              <a:rPr lang="en-US" sz="2200" dirty="0" err="1">
                <a:solidFill>
                  <a:srgbClr val="FFFFFF"/>
                </a:solidFill>
              </a:rPr>
              <a:t>Wochen</a:t>
            </a:r>
            <a:r>
              <a:rPr lang="en-US" sz="2200" dirty="0">
                <a:solidFill>
                  <a:srgbClr val="FFFFFF"/>
                </a:solidFill>
              </a:rPr>
              <a:t> </a:t>
            </a:r>
            <a:r>
              <a:rPr lang="en-US" sz="2200" dirty="0" err="1">
                <a:solidFill>
                  <a:srgbClr val="FFFFFF"/>
                </a:solidFill>
              </a:rPr>
              <a:t>nach</a:t>
            </a:r>
            <a:r>
              <a:rPr lang="en-US" sz="2200" dirty="0">
                <a:solidFill>
                  <a:srgbClr val="FFFFFF"/>
                </a:solidFill>
              </a:rPr>
              <a:t> der </a:t>
            </a:r>
            <a:r>
              <a:rPr lang="en-US" sz="2200" dirty="0" err="1">
                <a:solidFill>
                  <a:srgbClr val="FFFFFF"/>
                </a:solidFill>
              </a:rPr>
              <a:t>Entbindung</a:t>
            </a:r>
            <a:r>
              <a:rPr lang="en-US" sz="2200" dirty="0">
                <a:solidFill>
                  <a:srgbClr val="FFFFFF"/>
                </a:solidFill>
              </a:rPr>
              <a:t> </a:t>
            </a:r>
            <a:r>
              <a:rPr lang="en-US" sz="2200" dirty="0" err="1">
                <a:solidFill>
                  <a:srgbClr val="FFFFFF"/>
                </a:solidFill>
              </a:rPr>
              <a:t>nicht</a:t>
            </a:r>
            <a:r>
              <a:rPr lang="en-US" sz="2200" dirty="0">
                <a:solidFill>
                  <a:srgbClr val="FFFFFF"/>
                </a:solidFill>
              </a:rPr>
              <a:t> </a:t>
            </a:r>
            <a:r>
              <a:rPr lang="en-US" sz="2200" dirty="0" err="1">
                <a:solidFill>
                  <a:srgbClr val="FFFFFF"/>
                </a:solidFill>
              </a:rPr>
              <a:t>beschäftigen</a:t>
            </a:r>
            <a:endParaRPr lang="en-US" sz="2200" dirty="0">
              <a:solidFill>
                <a:srgbClr val="FFFFFF"/>
              </a:solidFill>
            </a:endParaRPr>
          </a:p>
          <a:p>
            <a:pPr indent="-228600" algn="ctr">
              <a:spcAft>
                <a:spcPts val="600"/>
              </a:spcAft>
            </a:pPr>
            <a:r>
              <a:rPr lang="en-US" sz="2200" dirty="0">
                <a:solidFill>
                  <a:srgbClr val="FFFFFF"/>
                </a:solidFill>
              </a:rPr>
              <a:t>Der </a:t>
            </a:r>
            <a:r>
              <a:rPr lang="en-US" sz="2200" dirty="0" err="1">
                <a:solidFill>
                  <a:srgbClr val="FFFFFF"/>
                </a:solidFill>
              </a:rPr>
              <a:t>Arbeitgeber</a:t>
            </a:r>
            <a:r>
              <a:rPr lang="en-US" sz="2200" dirty="0">
                <a:solidFill>
                  <a:srgbClr val="FFFFFF"/>
                </a:solidFill>
              </a:rPr>
              <a:t> </a:t>
            </a:r>
            <a:r>
              <a:rPr lang="en-US" sz="2200" dirty="0" err="1">
                <a:solidFill>
                  <a:srgbClr val="FFFFFF"/>
                </a:solidFill>
              </a:rPr>
              <a:t>darf</a:t>
            </a:r>
            <a:r>
              <a:rPr lang="en-US" sz="2200" dirty="0">
                <a:solidFill>
                  <a:srgbClr val="FFFFFF"/>
                </a:solidFill>
              </a:rPr>
              <a:t> </a:t>
            </a:r>
            <a:r>
              <a:rPr lang="en-US" sz="2200" dirty="0" err="1">
                <a:solidFill>
                  <a:srgbClr val="FFFFFF"/>
                </a:solidFill>
              </a:rPr>
              <a:t>eine</a:t>
            </a:r>
            <a:r>
              <a:rPr lang="en-US" sz="2200" dirty="0">
                <a:solidFill>
                  <a:srgbClr val="FFFFFF"/>
                </a:solidFill>
              </a:rPr>
              <a:t> </a:t>
            </a:r>
            <a:r>
              <a:rPr lang="en-US" sz="2200" dirty="0" err="1">
                <a:solidFill>
                  <a:srgbClr val="FFFFFF"/>
                </a:solidFill>
              </a:rPr>
              <a:t>schwangere</a:t>
            </a:r>
            <a:r>
              <a:rPr lang="en-US" sz="2200" dirty="0">
                <a:solidFill>
                  <a:srgbClr val="FFFFFF"/>
                </a:solidFill>
              </a:rPr>
              <a:t> Frau in den </a:t>
            </a:r>
            <a:r>
              <a:rPr lang="en-US" sz="2200" dirty="0" err="1">
                <a:solidFill>
                  <a:srgbClr val="FFFFFF"/>
                </a:solidFill>
              </a:rPr>
              <a:t>letzten</a:t>
            </a:r>
            <a:r>
              <a:rPr lang="en-US" sz="2200" dirty="0">
                <a:solidFill>
                  <a:srgbClr val="FFFFFF"/>
                </a:solidFill>
              </a:rPr>
              <a:t> </a:t>
            </a:r>
            <a:r>
              <a:rPr lang="en-US" sz="2200" dirty="0" err="1">
                <a:solidFill>
                  <a:srgbClr val="FFFFFF"/>
                </a:solidFill>
              </a:rPr>
              <a:t>sechs</a:t>
            </a:r>
            <a:r>
              <a:rPr lang="en-US" sz="2200" dirty="0">
                <a:solidFill>
                  <a:srgbClr val="FFFFFF"/>
                </a:solidFill>
              </a:rPr>
              <a:t> </a:t>
            </a:r>
            <a:r>
              <a:rPr lang="en-US" sz="2200" dirty="0" err="1">
                <a:solidFill>
                  <a:srgbClr val="FFFFFF"/>
                </a:solidFill>
              </a:rPr>
              <a:t>Wochen</a:t>
            </a:r>
            <a:r>
              <a:rPr lang="en-US" sz="2200" dirty="0">
                <a:solidFill>
                  <a:srgbClr val="FFFFFF"/>
                </a:solidFill>
              </a:rPr>
              <a:t> </a:t>
            </a:r>
            <a:r>
              <a:rPr lang="en-US" sz="2200" dirty="0" err="1">
                <a:solidFill>
                  <a:srgbClr val="FFFFFF"/>
                </a:solidFill>
              </a:rPr>
              <a:t>vor</a:t>
            </a:r>
            <a:r>
              <a:rPr lang="en-US" sz="2200" dirty="0">
                <a:solidFill>
                  <a:srgbClr val="FFFFFF"/>
                </a:solidFill>
              </a:rPr>
              <a:t> der </a:t>
            </a:r>
            <a:r>
              <a:rPr lang="en-US" sz="2200" dirty="0" err="1">
                <a:solidFill>
                  <a:srgbClr val="FFFFFF"/>
                </a:solidFill>
              </a:rPr>
              <a:t>Entbindung</a:t>
            </a:r>
            <a:r>
              <a:rPr lang="en-US" sz="2200" dirty="0">
                <a:solidFill>
                  <a:srgbClr val="FFFFFF"/>
                </a:solidFill>
              </a:rPr>
              <a:t> </a:t>
            </a:r>
            <a:r>
              <a:rPr lang="en-US" sz="2200" dirty="0" err="1">
                <a:solidFill>
                  <a:srgbClr val="FFFFFF"/>
                </a:solidFill>
              </a:rPr>
              <a:t>nicht</a:t>
            </a:r>
            <a:r>
              <a:rPr lang="en-US" sz="2200" dirty="0">
                <a:solidFill>
                  <a:srgbClr val="FFFFFF"/>
                </a:solidFill>
              </a:rPr>
              <a:t> </a:t>
            </a:r>
            <a:r>
              <a:rPr lang="en-US" sz="2200" dirty="0" err="1">
                <a:solidFill>
                  <a:srgbClr val="FFFFFF"/>
                </a:solidFill>
              </a:rPr>
              <a:t>beschäftigen</a:t>
            </a:r>
            <a:endParaRPr lang="en-US" sz="2200" dirty="0">
              <a:solidFill>
                <a:srgbClr val="FFFFFF"/>
              </a:solidFill>
            </a:endParaRPr>
          </a:p>
          <a:p>
            <a:pPr indent="-228600" algn="ctr">
              <a:spcAft>
                <a:spcPts val="600"/>
              </a:spcAft>
            </a:pPr>
            <a:r>
              <a:rPr lang="en-US" sz="2200" b="1" dirty="0">
                <a:solidFill>
                  <a:srgbClr val="FFFFFF"/>
                </a:solidFill>
              </a:rPr>
              <a:t>§ 5</a:t>
            </a:r>
          </a:p>
          <a:p>
            <a:pPr indent="-228600" algn="ctr">
              <a:spcAft>
                <a:spcPts val="600"/>
              </a:spcAft>
            </a:pPr>
            <a:r>
              <a:rPr lang="en-US" sz="2200" dirty="0">
                <a:solidFill>
                  <a:srgbClr val="FFFFFF"/>
                </a:solidFill>
              </a:rPr>
              <a:t>Der </a:t>
            </a:r>
            <a:r>
              <a:rPr lang="en-US" sz="2200" dirty="0" err="1">
                <a:solidFill>
                  <a:srgbClr val="FFFFFF"/>
                </a:solidFill>
              </a:rPr>
              <a:t>Arbeitgeber</a:t>
            </a:r>
            <a:r>
              <a:rPr lang="en-US" sz="2200" dirty="0">
                <a:solidFill>
                  <a:srgbClr val="FFFFFF"/>
                </a:solidFill>
              </a:rPr>
              <a:t> </a:t>
            </a:r>
            <a:r>
              <a:rPr lang="en-US" sz="2200" dirty="0" err="1">
                <a:solidFill>
                  <a:srgbClr val="FFFFFF"/>
                </a:solidFill>
              </a:rPr>
              <a:t>darf</a:t>
            </a:r>
            <a:r>
              <a:rPr lang="en-US" sz="2200" dirty="0">
                <a:solidFill>
                  <a:srgbClr val="FFFFFF"/>
                </a:solidFill>
              </a:rPr>
              <a:t> </a:t>
            </a:r>
            <a:r>
              <a:rPr lang="en-US" sz="2200" dirty="0" err="1">
                <a:solidFill>
                  <a:srgbClr val="FFFFFF"/>
                </a:solidFill>
              </a:rPr>
              <a:t>eine</a:t>
            </a:r>
            <a:r>
              <a:rPr lang="en-US" sz="2200" dirty="0">
                <a:solidFill>
                  <a:srgbClr val="FFFFFF"/>
                </a:solidFill>
              </a:rPr>
              <a:t> </a:t>
            </a:r>
            <a:r>
              <a:rPr lang="en-US" sz="2200" dirty="0" err="1">
                <a:solidFill>
                  <a:srgbClr val="FFFFFF"/>
                </a:solidFill>
              </a:rPr>
              <a:t>schwangere</a:t>
            </a:r>
            <a:r>
              <a:rPr lang="en-US" sz="2200" dirty="0">
                <a:solidFill>
                  <a:srgbClr val="FFFFFF"/>
                </a:solidFill>
              </a:rPr>
              <a:t> </a:t>
            </a:r>
            <a:r>
              <a:rPr lang="en-US" sz="2200" dirty="0" err="1">
                <a:solidFill>
                  <a:srgbClr val="FFFFFF"/>
                </a:solidFill>
              </a:rPr>
              <a:t>oder</a:t>
            </a:r>
            <a:r>
              <a:rPr lang="en-US" sz="2200" dirty="0">
                <a:solidFill>
                  <a:srgbClr val="FFFFFF"/>
                </a:solidFill>
              </a:rPr>
              <a:t> </a:t>
            </a:r>
            <a:r>
              <a:rPr lang="en-US" sz="2200" dirty="0" err="1">
                <a:solidFill>
                  <a:srgbClr val="FFFFFF"/>
                </a:solidFill>
              </a:rPr>
              <a:t>stillende</a:t>
            </a:r>
            <a:r>
              <a:rPr lang="en-US" sz="2200" dirty="0">
                <a:solidFill>
                  <a:srgbClr val="FFFFFF"/>
                </a:solidFill>
              </a:rPr>
              <a:t> Frau </a:t>
            </a:r>
            <a:r>
              <a:rPr lang="en-US" sz="2200" dirty="0" err="1">
                <a:solidFill>
                  <a:srgbClr val="FFFFFF"/>
                </a:solidFill>
              </a:rPr>
              <a:t>nicht</a:t>
            </a:r>
            <a:r>
              <a:rPr lang="en-US" sz="2200" dirty="0">
                <a:solidFill>
                  <a:srgbClr val="FFFFFF"/>
                </a:solidFill>
              </a:rPr>
              <a:t> </a:t>
            </a:r>
            <a:r>
              <a:rPr lang="en-US" sz="2200" dirty="0" err="1">
                <a:solidFill>
                  <a:srgbClr val="FFFFFF"/>
                </a:solidFill>
              </a:rPr>
              <a:t>zwischen</a:t>
            </a:r>
            <a:r>
              <a:rPr lang="en-US" sz="2200" dirty="0">
                <a:solidFill>
                  <a:srgbClr val="FFFFFF"/>
                </a:solidFill>
              </a:rPr>
              <a:t> 20 </a:t>
            </a:r>
            <a:r>
              <a:rPr lang="en-US" sz="2200" dirty="0" err="1">
                <a:solidFill>
                  <a:srgbClr val="FFFFFF"/>
                </a:solidFill>
              </a:rPr>
              <a:t>Uhr</a:t>
            </a:r>
            <a:r>
              <a:rPr lang="en-US" sz="2200" dirty="0">
                <a:solidFill>
                  <a:srgbClr val="FFFFFF"/>
                </a:solidFill>
              </a:rPr>
              <a:t> und 6 </a:t>
            </a:r>
            <a:r>
              <a:rPr lang="en-US" sz="2200" dirty="0" err="1">
                <a:solidFill>
                  <a:srgbClr val="FFFFFF"/>
                </a:solidFill>
              </a:rPr>
              <a:t>Uhr</a:t>
            </a:r>
            <a:r>
              <a:rPr lang="en-US" sz="2200" dirty="0">
                <a:solidFill>
                  <a:srgbClr val="FFFFFF"/>
                </a:solidFill>
              </a:rPr>
              <a:t> </a:t>
            </a:r>
            <a:r>
              <a:rPr lang="en-US" sz="2200" dirty="0" err="1">
                <a:solidFill>
                  <a:srgbClr val="FFFFFF"/>
                </a:solidFill>
              </a:rPr>
              <a:t>beschäftigen</a:t>
            </a:r>
            <a:r>
              <a:rPr lang="en-US" sz="2200" dirty="0">
                <a:solidFill>
                  <a:srgbClr val="FFFFFF"/>
                </a:solidFill>
              </a:rPr>
              <a:t>.</a:t>
            </a:r>
            <a:r>
              <a:rPr lang="en-US" sz="2200" b="1" dirty="0">
                <a:solidFill>
                  <a:srgbClr val="FFFFFF"/>
                </a:solidFill>
              </a:rPr>
              <a:t> </a:t>
            </a:r>
          </a:p>
          <a:p>
            <a:pPr indent="-228600" algn="ctr">
              <a:spcAft>
                <a:spcPts val="600"/>
              </a:spcAft>
            </a:pPr>
            <a:r>
              <a:rPr lang="en-US" sz="2200" b="1" dirty="0">
                <a:solidFill>
                  <a:srgbClr val="FFFFFF"/>
                </a:solidFill>
              </a:rPr>
              <a:t>§ 6</a:t>
            </a:r>
          </a:p>
          <a:p>
            <a:pPr indent="-228600" algn="ctr">
              <a:spcAft>
                <a:spcPts val="600"/>
              </a:spcAft>
            </a:pPr>
            <a:r>
              <a:rPr lang="en-US" sz="2200" dirty="0">
                <a:solidFill>
                  <a:srgbClr val="FFFFFF"/>
                </a:solidFill>
              </a:rPr>
              <a:t>Der </a:t>
            </a:r>
            <a:r>
              <a:rPr lang="en-US" sz="2200" dirty="0" err="1">
                <a:solidFill>
                  <a:srgbClr val="FFFFFF"/>
                </a:solidFill>
              </a:rPr>
              <a:t>Arbeitgeber</a:t>
            </a:r>
            <a:r>
              <a:rPr lang="en-US" sz="2200" dirty="0">
                <a:solidFill>
                  <a:srgbClr val="FFFFFF"/>
                </a:solidFill>
              </a:rPr>
              <a:t> </a:t>
            </a:r>
            <a:r>
              <a:rPr lang="en-US" sz="2200" dirty="0" err="1">
                <a:solidFill>
                  <a:srgbClr val="FFFFFF"/>
                </a:solidFill>
              </a:rPr>
              <a:t>darf</a:t>
            </a:r>
            <a:r>
              <a:rPr lang="en-US" sz="2200" dirty="0">
                <a:solidFill>
                  <a:srgbClr val="FFFFFF"/>
                </a:solidFill>
              </a:rPr>
              <a:t> </a:t>
            </a:r>
            <a:r>
              <a:rPr lang="en-US" sz="2200" dirty="0" err="1">
                <a:solidFill>
                  <a:srgbClr val="FFFFFF"/>
                </a:solidFill>
              </a:rPr>
              <a:t>eine</a:t>
            </a:r>
            <a:r>
              <a:rPr lang="en-US" sz="2200" dirty="0">
                <a:solidFill>
                  <a:srgbClr val="FFFFFF"/>
                </a:solidFill>
              </a:rPr>
              <a:t> </a:t>
            </a:r>
            <a:r>
              <a:rPr lang="en-US" sz="2200" dirty="0" err="1">
                <a:solidFill>
                  <a:srgbClr val="FFFFFF"/>
                </a:solidFill>
              </a:rPr>
              <a:t>schwangere</a:t>
            </a:r>
            <a:r>
              <a:rPr lang="en-US" sz="2200" dirty="0">
                <a:solidFill>
                  <a:srgbClr val="FFFFFF"/>
                </a:solidFill>
              </a:rPr>
              <a:t> </a:t>
            </a:r>
            <a:r>
              <a:rPr lang="en-US" sz="2200" dirty="0" err="1">
                <a:solidFill>
                  <a:srgbClr val="FFFFFF"/>
                </a:solidFill>
              </a:rPr>
              <a:t>oder</a:t>
            </a:r>
            <a:r>
              <a:rPr lang="en-US" sz="2200" dirty="0">
                <a:solidFill>
                  <a:srgbClr val="FFFFFF"/>
                </a:solidFill>
              </a:rPr>
              <a:t> </a:t>
            </a:r>
            <a:r>
              <a:rPr lang="en-US" sz="2200" dirty="0" err="1">
                <a:solidFill>
                  <a:srgbClr val="FFFFFF"/>
                </a:solidFill>
              </a:rPr>
              <a:t>stillende</a:t>
            </a:r>
            <a:r>
              <a:rPr lang="en-US" sz="2200" dirty="0">
                <a:solidFill>
                  <a:srgbClr val="FFFFFF"/>
                </a:solidFill>
              </a:rPr>
              <a:t> Frau </a:t>
            </a:r>
            <a:r>
              <a:rPr lang="en-US" sz="2200" dirty="0" err="1">
                <a:solidFill>
                  <a:srgbClr val="FFFFFF"/>
                </a:solidFill>
              </a:rPr>
              <a:t>nicht</a:t>
            </a:r>
            <a:r>
              <a:rPr lang="en-US" sz="2200" dirty="0">
                <a:solidFill>
                  <a:srgbClr val="FFFFFF"/>
                </a:solidFill>
              </a:rPr>
              <a:t> an </a:t>
            </a:r>
            <a:r>
              <a:rPr lang="en-US" sz="2200" dirty="0" err="1">
                <a:solidFill>
                  <a:srgbClr val="FFFFFF"/>
                </a:solidFill>
              </a:rPr>
              <a:t>Sonn</a:t>
            </a:r>
            <a:r>
              <a:rPr lang="en-US" sz="2200" dirty="0">
                <a:solidFill>
                  <a:srgbClr val="FFFFFF"/>
                </a:solidFill>
              </a:rPr>
              <a:t>- und </a:t>
            </a:r>
            <a:r>
              <a:rPr lang="en-US" sz="2200" dirty="0" err="1">
                <a:solidFill>
                  <a:srgbClr val="FFFFFF"/>
                </a:solidFill>
              </a:rPr>
              <a:t>Feiertagen</a:t>
            </a:r>
            <a:r>
              <a:rPr lang="en-US" sz="2200" dirty="0">
                <a:solidFill>
                  <a:srgbClr val="FFFFFF"/>
                </a:solidFill>
              </a:rPr>
              <a:t> </a:t>
            </a:r>
            <a:r>
              <a:rPr lang="en-US" sz="2200" dirty="0" err="1">
                <a:solidFill>
                  <a:srgbClr val="FFFFFF"/>
                </a:solidFill>
              </a:rPr>
              <a:t>beschäftigen</a:t>
            </a:r>
            <a:endParaRPr lang="en-US" sz="2200" dirty="0">
              <a:solidFill>
                <a:srgbClr val="FFFFFF"/>
              </a:solidFill>
            </a:endParaRPr>
          </a:p>
          <a:p>
            <a:pPr indent="-228600" algn="ctr">
              <a:spcAft>
                <a:spcPts val="600"/>
              </a:spcAft>
            </a:pPr>
            <a:r>
              <a:rPr lang="en-US" sz="2200" b="1" dirty="0">
                <a:solidFill>
                  <a:srgbClr val="FFFFFF"/>
                </a:solidFill>
                <a:effectLst/>
              </a:rPr>
              <a:t>§ 18</a:t>
            </a:r>
            <a:endParaRPr lang="en-US" sz="2200" dirty="0">
              <a:solidFill>
                <a:srgbClr val="FFFFFF"/>
              </a:solidFill>
              <a:effectLst/>
            </a:endParaRPr>
          </a:p>
          <a:p>
            <a:pPr indent="-228600" algn="ctr">
              <a:spcAft>
                <a:spcPts val="600"/>
              </a:spcAft>
            </a:pPr>
            <a:r>
              <a:rPr lang="en-US" sz="2200" dirty="0" err="1">
                <a:solidFill>
                  <a:srgbClr val="FFFFFF"/>
                </a:solidFill>
              </a:rPr>
              <a:t>Gehalt</a:t>
            </a:r>
            <a:r>
              <a:rPr lang="en-US" sz="2200" dirty="0">
                <a:solidFill>
                  <a:srgbClr val="FFFFFF"/>
                </a:solidFill>
              </a:rPr>
              <a:t> = </a:t>
            </a:r>
            <a:r>
              <a:rPr lang="en-US" sz="2200" dirty="0" err="1">
                <a:solidFill>
                  <a:srgbClr val="FFFFFF"/>
                </a:solidFill>
              </a:rPr>
              <a:t>Durchschnittsgehalt</a:t>
            </a:r>
            <a:r>
              <a:rPr lang="en-US" sz="2200" dirty="0">
                <a:solidFill>
                  <a:srgbClr val="FFFFFF"/>
                </a:solidFill>
              </a:rPr>
              <a:t> der </a:t>
            </a:r>
            <a:r>
              <a:rPr lang="en-US" sz="2200" dirty="0" err="1">
                <a:solidFill>
                  <a:srgbClr val="FFFFFF"/>
                </a:solidFill>
              </a:rPr>
              <a:t>letzten</a:t>
            </a:r>
            <a:r>
              <a:rPr lang="en-US" sz="2200" dirty="0">
                <a:solidFill>
                  <a:srgbClr val="FFFFFF"/>
                </a:solidFill>
              </a:rPr>
              <a:t> 3 </a:t>
            </a:r>
            <a:r>
              <a:rPr lang="en-US" sz="2200" dirty="0" err="1">
                <a:solidFill>
                  <a:srgbClr val="FFFFFF"/>
                </a:solidFill>
              </a:rPr>
              <a:t>Kalendermonate</a:t>
            </a:r>
            <a:endParaRPr lang="en-US" sz="2200" b="1" dirty="0">
              <a:solidFill>
                <a:srgbClr val="FFFFFF"/>
              </a:solidFill>
            </a:endParaRPr>
          </a:p>
          <a:p>
            <a:pPr indent="-228600" algn="ctr">
              <a:spcAft>
                <a:spcPts val="600"/>
              </a:spcAft>
            </a:pPr>
            <a:endParaRPr lang="en-US" sz="2200" dirty="0">
              <a:solidFill>
                <a:srgbClr val="FFFFFF"/>
              </a:solidFill>
            </a:endParaRPr>
          </a:p>
        </p:txBody>
      </p:sp>
      <p:sp>
        <p:nvSpPr>
          <p:cNvPr id="4" name="Titel 1">
            <a:extLst>
              <a:ext uri="{FF2B5EF4-FFF2-40B4-BE49-F238E27FC236}">
                <a16:creationId xmlns:a16="http://schemas.microsoft.com/office/drawing/2014/main" id="{C09A6C33-217C-A9EA-DA0C-39828BE6F57C}"/>
              </a:ext>
            </a:extLst>
          </p:cNvPr>
          <p:cNvSpPr txBox="1">
            <a:spLocks/>
          </p:cNvSpPr>
          <p:nvPr/>
        </p:nvSpPr>
        <p:spPr>
          <a:xfrm>
            <a:off x="-87086" y="224934"/>
            <a:ext cx="3081867" cy="672495"/>
          </a:xfrm>
          <a:prstGeom prst="rect">
            <a:avLst/>
          </a:prstGeom>
        </p:spPr>
        <p:txBody>
          <a:bodyPr vert="horz" lIns="91440" tIns="45720" rIns="91440" bIns="45720" rtlCol="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b="1" dirty="0" err="1">
                <a:solidFill>
                  <a:srgbClr val="FFFFFF"/>
                </a:solidFill>
                <a:latin typeface="Franklin Gothic Demi Cond" panose="020B0706030402020204" pitchFamily="34" charset="0"/>
                <a:ea typeface="+mn-ea"/>
                <a:cs typeface="+mn-cs"/>
              </a:rPr>
              <a:t>MuSchG</a:t>
            </a:r>
            <a:endParaRPr lang="en-US" dirty="0">
              <a:solidFill>
                <a:srgbClr val="FFFFFF"/>
              </a:solidFill>
              <a:latin typeface="Franklin Gothic Demi Cond" panose="020B0706030402020204" pitchFamily="34" charset="0"/>
              <a:ea typeface="+mn-ea"/>
              <a:cs typeface="+mn-cs"/>
            </a:endParaRPr>
          </a:p>
        </p:txBody>
      </p:sp>
      <p:pic>
        <p:nvPicPr>
          <p:cNvPr id="2" name="MuschG">
            <a:hlinkClick r:id="" action="ppaction://media"/>
            <a:extLst>
              <a:ext uri="{FF2B5EF4-FFF2-40B4-BE49-F238E27FC236}">
                <a16:creationId xmlns:a16="http://schemas.microsoft.com/office/drawing/2014/main" id="{EB00DA35-529A-E2FD-8826-24B9A42C137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84213" y="6600825"/>
            <a:ext cx="244475" cy="244475"/>
          </a:xfrm>
          <a:prstGeom prst="rect">
            <a:avLst/>
          </a:prstGeom>
        </p:spPr>
      </p:pic>
    </p:spTree>
    <p:extLst>
      <p:ext uri="{BB962C8B-B14F-4D97-AF65-F5344CB8AC3E}">
        <p14:creationId xmlns:p14="http://schemas.microsoft.com/office/powerpoint/2010/main" val="3714172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462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4" descr="Gummistiefel an der Hintertür">
            <a:extLst>
              <a:ext uri="{FF2B5EF4-FFF2-40B4-BE49-F238E27FC236}">
                <a16:creationId xmlns:a16="http://schemas.microsoft.com/office/drawing/2014/main" id="{CDD97B10-7360-4912-F8F9-3C8A8283E95A}"/>
              </a:ext>
            </a:extLst>
          </p:cNvPr>
          <p:cNvPicPr>
            <a:picLocks noChangeAspect="1"/>
          </p:cNvPicPr>
          <p:nvPr/>
        </p:nvPicPr>
        <p:blipFill rotWithShape="1">
          <a:blip r:embed="rId2">
            <a:alphaModFix amt="50000"/>
          </a:blip>
          <a:srcRect t="7865" b="7865"/>
          <a:stretch/>
        </p:blipFill>
        <p:spPr>
          <a:xfrm>
            <a:off x="0" y="10"/>
            <a:ext cx="12191978" cy="6857990"/>
          </a:xfrm>
          <a:prstGeom prst="rect">
            <a:avLst/>
          </a:prstGeom>
        </p:spPr>
      </p:pic>
      <p:sp>
        <p:nvSpPr>
          <p:cNvPr id="2" name="Titel 1" hidden="1">
            <a:extLst>
              <a:ext uri="{FF2B5EF4-FFF2-40B4-BE49-F238E27FC236}">
                <a16:creationId xmlns:a16="http://schemas.microsoft.com/office/drawing/2014/main" id="{CA9CAC0B-0639-4026-1AA2-8F67190B5322}"/>
              </a:ext>
            </a:extLst>
          </p:cNvPr>
          <p:cNvSpPr>
            <a:spLocks noGrp="1"/>
          </p:cNvSpPr>
          <p:nvPr>
            <p:ph type="title"/>
          </p:nvPr>
        </p:nvSpPr>
        <p:spPr/>
        <p:txBody>
          <a:bodyPr/>
          <a:lstStyle/>
          <a:p>
            <a:pPr lvl="0" algn="ctr"/>
            <a:r>
              <a:rPr lang="en-US" sz="8800"/>
              <a:t>Eltern Zeit</a:t>
            </a:r>
          </a:p>
        </p:txBody>
      </p:sp>
      <p:sp>
        <p:nvSpPr>
          <p:cNvPr id="6" name="Textfeld 5">
            <a:extLst>
              <a:ext uri="{FF2B5EF4-FFF2-40B4-BE49-F238E27FC236}">
                <a16:creationId xmlns:a16="http://schemas.microsoft.com/office/drawing/2014/main" id="{046E8564-362D-7E61-C972-E2CABBFCBFE0}"/>
              </a:ext>
            </a:extLst>
          </p:cNvPr>
          <p:cNvSpPr txBox="1"/>
          <p:nvPr/>
        </p:nvSpPr>
        <p:spPr>
          <a:xfrm>
            <a:off x="3011715" y="2921169"/>
            <a:ext cx="6168570" cy="1015663"/>
          </a:xfrm>
          <a:prstGeom prst="rect">
            <a:avLst/>
          </a:prstGeom>
          <a:noFill/>
        </p:spPr>
        <p:txBody>
          <a:bodyPr wrap="square" anchor="ctr">
            <a:spAutoFit/>
          </a:bodyPr>
          <a:lstStyle/>
          <a:p>
            <a:pPr algn="ctr"/>
            <a:r>
              <a:rPr lang="en-US" sz="6000" dirty="0" err="1">
                <a:solidFill>
                  <a:srgbClr val="FFFFFF"/>
                </a:solidFill>
                <a:latin typeface="Franklin Gothic Demi Cond" panose="020B0706030402020204" pitchFamily="34" charset="0"/>
              </a:rPr>
              <a:t>Elternzeit</a:t>
            </a:r>
            <a:endParaRPr lang="en-GB" sz="6000" dirty="0"/>
          </a:p>
        </p:txBody>
      </p:sp>
    </p:spTree>
    <p:extLst>
      <p:ext uri="{BB962C8B-B14F-4D97-AF65-F5344CB8AC3E}">
        <p14:creationId xmlns:p14="http://schemas.microsoft.com/office/powerpoint/2010/main" val="33858354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1211E294-FBB5-AB64-10A4-71011B0E5131}"/>
            </a:ext>
          </a:extLst>
        </p:cNvPr>
        <p:cNvGrpSpPr/>
        <p:nvPr/>
      </p:nvGrpSpPr>
      <p:grpSpPr>
        <a:xfrm>
          <a:off x="0" y="0"/>
          <a:ext cx="0" cy="0"/>
          <a:chOff x="0" y="0"/>
          <a:chExt cx="0" cy="0"/>
        </a:xfrm>
      </p:grpSpPr>
      <p:pic>
        <p:nvPicPr>
          <p:cNvPr id="5" name="Elternzeit">
            <a:hlinkClick r:id="" action="ppaction://media"/>
            <a:extLst>
              <a:ext uri="{FF2B5EF4-FFF2-40B4-BE49-F238E27FC236}">
                <a16:creationId xmlns:a16="http://schemas.microsoft.com/office/drawing/2014/main" id="{2F2A94BE-3A0E-E272-F83C-90F78729AF5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54239" y="5691339"/>
            <a:ext cx="244475" cy="244475"/>
          </a:xfrm>
          <a:prstGeom prst="rect">
            <a:avLst/>
          </a:prstGeom>
        </p:spPr>
      </p:pic>
      <p:sp>
        <p:nvSpPr>
          <p:cNvPr id="17" name="Rectangle 16">
            <a:extLst>
              <a:ext uri="{FF2B5EF4-FFF2-40B4-BE49-F238E27FC236}">
                <a16:creationId xmlns:a16="http://schemas.microsoft.com/office/drawing/2014/main" id="{A7934314-02F7-2579-FBF3-45385C51F9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4" descr="Gummistiefel an der Hintertür">
            <a:extLst>
              <a:ext uri="{FF2B5EF4-FFF2-40B4-BE49-F238E27FC236}">
                <a16:creationId xmlns:a16="http://schemas.microsoft.com/office/drawing/2014/main" id="{313A3C5D-2A88-54F1-1C72-1A938B70D748}"/>
              </a:ext>
            </a:extLst>
          </p:cNvPr>
          <p:cNvPicPr>
            <a:picLocks noChangeAspect="1"/>
          </p:cNvPicPr>
          <p:nvPr/>
        </p:nvPicPr>
        <p:blipFill rotWithShape="1">
          <a:blip r:embed="rId5">
            <a:alphaModFix amt="50000"/>
          </a:blip>
          <a:srcRect t="7865" b="7865"/>
          <a:stretch/>
        </p:blipFill>
        <p:spPr>
          <a:xfrm>
            <a:off x="0" y="10"/>
            <a:ext cx="12191978" cy="6857990"/>
          </a:xfrm>
          <a:prstGeom prst="rect">
            <a:avLst/>
          </a:prstGeom>
        </p:spPr>
      </p:pic>
      <p:sp>
        <p:nvSpPr>
          <p:cNvPr id="2" name="Titel 1" hidden="1">
            <a:extLst>
              <a:ext uri="{FF2B5EF4-FFF2-40B4-BE49-F238E27FC236}">
                <a16:creationId xmlns:a16="http://schemas.microsoft.com/office/drawing/2014/main" id="{D4800409-B8CF-0B81-0F33-4AAC9E13C56E}"/>
              </a:ext>
            </a:extLst>
          </p:cNvPr>
          <p:cNvSpPr>
            <a:spLocks noGrp="1"/>
          </p:cNvSpPr>
          <p:nvPr>
            <p:ph type="title"/>
          </p:nvPr>
        </p:nvSpPr>
        <p:spPr/>
        <p:txBody>
          <a:bodyPr/>
          <a:lstStyle/>
          <a:p>
            <a:pPr lvl="0" algn="ctr"/>
            <a:r>
              <a:rPr lang="en-US" sz="8800"/>
              <a:t>Eltern Zeit</a:t>
            </a:r>
          </a:p>
        </p:txBody>
      </p:sp>
      <p:sp>
        <p:nvSpPr>
          <p:cNvPr id="6" name="Textfeld 5">
            <a:extLst>
              <a:ext uri="{FF2B5EF4-FFF2-40B4-BE49-F238E27FC236}">
                <a16:creationId xmlns:a16="http://schemas.microsoft.com/office/drawing/2014/main" id="{4D62A234-0949-6F15-1999-6C6F838D2F03}"/>
              </a:ext>
            </a:extLst>
          </p:cNvPr>
          <p:cNvSpPr txBox="1"/>
          <p:nvPr/>
        </p:nvSpPr>
        <p:spPr>
          <a:xfrm>
            <a:off x="82247" y="112876"/>
            <a:ext cx="6168570" cy="1015663"/>
          </a:xfrm>
          <a:prstGeom prst="rect">
            <a:avLst/>
          </a:prstGeom>
          <a:noFill/>
        </p:spPr>
        <p:txBody>
          <a:bodyPr wrap="square">
            <a:spAutoFit/>
          </a:bodyPr>
          <a:lstStyle/>
          <a:p>
            <a:r>
              <a:rPr lang="en-US" sz="6000" dirty="0">
                <a:solidFill>
                  <a:srgbClr val="FFFFFF"/>
                </a:solidFill>
                <a:latin typeface="Franklin Gothic Demi Cond" panose="020B0706030402020204" pitchFamily="34" charset="0"/>
              </a:rPr>
              <a:t>BMFSFJ</a:t>
            </a:r>
            <a:endParaRPr lang="en-GB" sz="6000" dirty="0"/>
          </a:p>
        </p:txBody>
      </p:sp>
      <p:sp>
        <p:nvSpPr>
          <p:cNvPr id="3" name="Textfeld 2">
            <a:extLst>
              <a:ext uri="{FF2B5EF4-FFF2-40B4-BE49-F238E27FC236}">
                <a16:creationId xmlns:a16="http://schemas.microsoft.com/office/drawing/2014/main" id="{64E7F458-66C6-720F-74FB-B8C9D935DB3F}"/>
              </a:ext>
            </a:extLst>
          </p:cNvPr>
          <p:cNvSpPr txBox="1"/>
          <p:nvPr/>
        </p:nvSpPr>
        <p:spPr>
          <a:xfrm>
            <a:off x="388859" y="992448"/>
            <a:ext cx="11088914" cy="6001643"/>
          </a:xfrm>
          <a:prstGeom prst="rect">
            <a:avLst/>
          </a:prstGeom>
          <a:noFill/>
        </p:spPr>
        <p:txBody>
          <a:bodyPr wrap="square" rtlCol="0">
            <a:spAutoFit/>
          </a:bodyPr>
          <a:lstStyle/>
          <a:p>
            <a:br>
              <a:rPr lang="de-DE" sz="2400" dirty="0"/>
            </a:br>
            <a:endParaRPr lang="de-DE" sz="2400" dirty="0"/>
          </a:p>
          <a:p>
            <a:pPr>
              <a:buFont typeface="Arial" panose="020B0604020202020204" pitchFamily="34" charset="0"/>
              <a:buChar char="•"/>
            </a:pPr>
            <a:r>
              <a:rPr lang="de-DE" sz="2400" dirty="0"/>
              <a:t> Mütter und Väter können 24 Monate Elternzeit im Zeitraum zwischen dem dritten Geburtstag und der Vollendung des achten Lebensjahres des Kindes beanspruchen. Eine Zustimmung des Arbeitgebers ist nicht erforderlich.</a:t>
            </a:r>
            <a:br>
              <a:rPr lang="de-DE" sz="2400" dirty="0"/>
            </a:br>
            <a:endParaRPr lang="de-DE" sz="2400" dirty="0"/>
          </a:p>
          <a:p>
            <a:pPr>
              <a:buFont typeface="Arial" panose="020B0604020202020204" pitchFamily="34" charset="0"/>
              <a:buChar char="•"/>
            </a:pPr>
            <a:r>
              <a:rPr lang="de-DE" sz="2400" dirty="0"/>
              <a:t> Jeder Elternteil hat einen Anspruch auf bis zu drei Jahre Elternzeit zur Betreuung und Erziehung seines Kindes. Die Elternzeit ist ein Anspruch des Arbeitnehmers oder der Arbeitnehmerin gegenüber dem Arbeitgeber.</a:t>
            </a:r>
          </a:p>
          <a:p>
            <a:endParaRPr lang="de-DE" sz="2400" dirty="0"/>
          </a:p>
          <a:p>
            <a:pPr>
              <a:buFont typeface="Arial" panose="020B0604020202020204" pitchFamily="34" charset="0"/>
              <a:buChar char="•"/>
            </a:pPr>
            <a:r>
              <a:rPr lang="de-DE" sz="2400" dirty="0"/>
              <a:t> Der Kündigungsschutz für eine Elternzeit innerhalb der ersten drei Lebensjahre des Kindes beginnt ab der Anmeldung der Elternzeit, frühestens acht Wochen vor Beginn der Elternzeit.</a:t>
            </a:r>
          </a:p>
          <a:p>
            <a:endParaRPr lang="de-DE" sz="2400" dirty="0"/>
          </a:p>
          <a:p>
            <a:endParaRPr lang="de-DE" sz="2400" dirty="0"/>
          </a:p>
          <a:p>
            <a:endParaRPr lang="en-GB" sz="2400" dirty="0"/>
          </a:p>
        </p:txBody>
      </p:sp>
      <p:pic>
        <p:nvPicPr>
          <p:cNvPr id="7" name="Elternzeit">
            <a:hlinkClick r:id="" action="ppaction://media"/>
            <a:extLst>
              <a:ext uri="{FF2B5EF4-FFF2-40B4-BE49-F238E27FC236}">
                <a16:creationId xmlns:a16="http://schemas.microsoft.com/office/drawing/2014/main" id="{817C4230-7FE1-481C-4267-06BFBE748C5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06388" y="6688138"/>
            <a:ext cx="244475" cy="244475"/>
          </a:xfrm>
          <a:prstGeom prst="rect">
            <a:avLst/>
          </a:prstGeom>
        </p:spPr>
      </p:pic>
    </p:spTree>
    <p:extLst>
      <p:ext uri="{BB962C8B-B14F-4D97-AF65-F5344CB8AC3E}">
        <p14:creationId xmlns:p14="http://schemas.microsoft.com/office/powerpoint/2010/main" val="34222697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217"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521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5"/>
                </p:tgtEl>
              </p:cMediaNode>
            </p:audio>
            <p:audio>
              <p:cMediaNode vol="80000">
                <p:cTn id="12"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AD630B4-4CCC-7B1D-1803-DAED942D7E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tatue auf dem Dach eines Gebäudes">
            <a:extLst>
              <a:ext uri="{FF2B5EF4-FFF2-40B4-BE49-F238E27FC236}">
                <a16:creationId xmlns:a16="http://schemas.microsoft.com/office/drawing/2014/main" id="{0C778A8B-8885-C979-D840-B5B208DDF9B0}"/>
              </a:ext>
            </a:extLst>
          </p:cNvPr>
          <p:cNvPicPr>
            <a:picLocks noChangeAspect="1"/>
          </p:cNvPicPr>
          <p:nvPr/>
        </p:nvPicPr>
        <p:blipFill rotWithShape="1">
          <a:blip r:embed="rId2">
            <a:alphaModFix amt="50000"/>
          </a:blip>
          <a:srcRect t="15730"/>
          <a:stretch/>
        </p:blipFill>
        <p:spPr>
          <a:xfrm>
            <a:off x="21" y="0"/>
            <a:ext cx="12191979" cy="6857990"/>
          </a:xfrm>
          <a:prstGeom prst="rect">
            <a:avLst/>
          </a:prstGeom>
        </p:spPr>
      </p:pic>
      <p:sp>
        <p:nvSpPr>
          <p:cNvPr id="2" name="Titel 1">
            <a:extLst>
              <a:ext uri="{FF2B5EF4-FFF2-40B4-BE49-F238E27FC236}">
                <a16:creationId xmlns:a16="http://schemas.microsoft.com/office/drawing/2014/main" id="{3E996B56-D3FD-2C4B-774B-375BCA8C0EB1}"/>
              </a:ext>
            </a:extLst>
          </p:cNvPr>
          <p:cNvSpPr>
            <a:spLocks noGrp="1"/>
          </p:cNvSpPr>
          <p:nvPr>
            <p:ph type="title"/>
          </p:nvPr>
        </p:nvSpPr>
        <p:spPr>
          <a:xfrm>
            <a:off x="2171700" y="2987520"/>
            <a:ext cx="7848600" cy="882960"/>
          </a:xfrm>
        </p:spPr>
        <p:txBody>
          <a:bodyPr vert="horz" lIns="91440" tIns="45720" rIns="91440" bIns="45720" rtlCol="0" anchor="ctr">
            <a:normAutofit/>
          </a:bodyPr>
          <a:lstStyle/>
          <a:p>
            <a:pPr algn="ctr"/>
            <a:r>
              <a:rPr lang="en-US" sz="4800" dirty="0" err="1">
                <a:solidFill>
                  <a:srgbClr val="FFFFFF"/>
                </a:solidFill>
                <a:latin typeface="Franklin Gothic Demi Cond" panose="020B0706030402020204" pitchFamily="34" charset="0"/>
              </a:rPr>
              <a:t>Gleichbehandlungsgesetz</a:t>
            </a:r>
            <a:r>
              <a:rPr lang="en-US" sz="4800" dirty="0">
                <a:solidFill>
                  <a:srgbClr val="FFFFFF"/>
                </a:solidFill>
                <a:latin typeface="Franklin Gothic Demi Cond" panose="020B0706030402020204" pitchFamily="34" charset="0"/>
              </a:rPr>
              <a:t> </a:t>
            </a:r>
          </a:p>
        </p:txBody>
      </p:sp>
      <p:cxnSp>
        <p:nvCxnSpPr>
          <p:cNvPr id="10" name="Straight Connector 9">
            <a:extLst>
              <a:ext uri="{FF2B5EF4-FFF2-40B4-BE49-F238E27FC236}">
                <a16:creationId xmlns:a16="http://schemas.microsoft.com/office/drawing/2014/main" id="{49264613-F0F7-08CE-0ADF-98407A64DAE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8195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1139A60-BB8C-DD6A-B264-7A60E7F1ECF7}"/>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tatue auf dem Dach eines Gebäudes">
            <a:extLst>
              <a:ext uri="{FF2B5EF4-FFF2-40B4-BE49-F238E27FC236}">
                <a16:creationId xmlns:a16="http://schemas.microsoft.com/office/drawing/2014/main" id="{2BF045F7-DD10-340B-F3B6-28D09812FEC5}"/>
              </a:ext>
            </a:extLst>
          </p:cNvPr>
          <p:cNvPicPr>
            <a:picLocks noChangeAspect="1"/>
          </p:cNvPicPr>
          <p:nvPr/>
        </p:nvPicPr>
        <p:blipFill rotWithShape="1">
          <a:blip r:embed="rId4">
            <a:alphaModFix amt="35000"/>
          </a:blip>
          <a:srcRect t="15730"/>
          <a:stretch/>
        </p:blipFill>
        <p:spPr>
          <a:xfrm>
            <a:off x="21" y="0"/>
            <a:ext cx="12191979" cy="6857990"/>
          </a:xfrm>
          <a:prstGeom prst="rect">
            <a:avLst/>
          </a:prstGeom>
        </p:spPr>
      </p:pic>
      <p:sp>
        <p:nvSpPr>
          <p:cNvPr id="2" name="Titel 1">
            <a:extLst>
              <a:ext uri="{FF2B5EF4-FFF2-40B4-BE49-F238E27FC236}">
                <a16:creationId xmlns:a16="http://schemas.microsoft.com/office/drawing/2014/main" id="{4F02D3FD-EB04-3FA9-EC25-504CFD4C683F}"/>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dirty="0">
                <a:solidFill>
                  <a:srgbClr val="FFFFFF"/>
                </a:solidFill>
              </a:rPr>
              <a:t>AGG </a:t>
            </a:r>
          </a:p>
        </p:txBody>
      </p:sp>
      <p:sp>
        <p:nvSpPr>
          <p:cNvPr id="5" name="Textfeld 4">
            <a:extLst>
              <a:ext uri="{FF2B5EF4-FFF2-40B4-BE49-F238E27FC236}">
                <a16:creationId xmlns:a16="http://schemas.microsoft.com/office/drawing/2014/main" id="{D29FBDB9-F21F-FA55-CA92-5AF234552FB3}"/>
              </a:ext>
            </a:extLst>
          </p:cNvPr>
          <p:cNvSpPr txBox="1"/>
          <p:nvPr/>
        </p:nvSpPr>
        <p:spPr>
          <a:xfrm>
            <a:off x="838200" y="1825625"/>
            <a:ext cx="10515600" cy="4351338"/>
          </a:xfrm>
          <a:prstGeom prst="rect">
            <a:avLst/>
          </a:prstGeom>
        </p:spPr>
        <p:txBody>
          <a:bodyPr vert="horz" lIns="91440" tIns="45720" rIns="91440" bIns="45720" rtlCol="0">
            <a:normAutofit/>
          </a:bodyPr>
          <a:lstStyle/>
          <a:p>
            <a:pPr marL="285750" indent="-285750" defTabSz="914400">
              <a:lnSpc>
                <a:spcPct val="90000"/>
              </a:lnSpc>
              <a:spcAft>
                <a:spcPts val="600"/>
              </a:spcAft>
              <a:buFont typeface="Arial" panose="020B0604020202020204" pitchFamily="34" charset="0"/>
              <a:buChar char="•"/>
            </a:pPr>
            <a:r>
              <a:rPr lang="en-US" sz="1700" dirty="0">
                <a:solidFill>
                  <a:srgbClr val="FFFFFF"/>
                </a:solidFill>
              </a:rPr>
              <a:t>    </a:t>
            </a:r>
            <a:r>
              <a:rPr lang="en-US" sz="1700" dirty="0" err="1">
                <a:solidFill>
                  <a:srgbClr val="FFFFFF"/>
                </a:solidFill>
              </a:rPr>
              <a:t>Ziel</a:t>
            </a:r>
            <a:r>
              <a:rPr lang="en-US" sz="1700" dirty="0">
                <a:solidFill>
                  <a:srgbClr val="FFFFFF"/>
                </a:solidFill>
              </a:rPr>
              <a:t>: </a:t>
            </a:r>
            <a:r>
              <a:rPr lang="en-US" sz="1700" dirty="0" err="1">
                <a:solidFill>
                  <a:srgbClr val="FFFFFF"/>
                </a:solidFill>
              </a:rPr>
              <a:t>Benachteiligung</a:t>
            </a:r>
            <a:r>
              <a:rPr lang="en-US" sz="1700" dirty="0">
                <a:solidFill>
                  <a:srgbClr val="FFFFFF"/>
                </a:solidFill>
              </a:rPr>
              <a:t> </a:t>
            </a:r>
            <a:r>
              <a:rPr lang="en-US" sz="1700" dirty="0" err="1">
                <a:solidFill>
                  <a:srgbClr val="FFFFFF"/>
                </a:solidFill>
              </a:rPr>
              <a:t>zu</a:t>
            </a:r>
            <a:r>
              <a:rPr lang="en-US" sz="1700" dirty="0">
                <a:solidFill>
                  <a:srgbClr val="FFFFFF"/>
                </a:solidFill>
              </a:rPr>
              <a:t> </a:t>
            </a:r>
            <a:r>
              <a:rPr lang="en-US" sz="1700" dirty="0" err="1">
                <a:solidFill>
                  <a:srgbClr val="FFFFFF"/>
                </a:solidFill>
              </a:rPr>
              <a:t>verhindern</a:t>
            </a:r>
            <a:r>
              <a:rPr lang="en-US" sz="1700" dirty="0">
                <a:solidFill>
                  <a:srgbClr val="FFFFFF"/>
                </a:solidFill>
              </a:rPr>
              <a:t> </a:t>
            </a:r>
            <a:r>
              <a:rPr lang="en-US" sz="1700" dirty="0" err="1">
                <a:solidFill>
                  <a:srgbClr val="FFFFFF"/>
                </a:solidFill>
              </a:rPr>
              <a:t>oder</a:t>
            </a:r>
            <a:r>
              <a:rPr lang="en-US" sz="1700" dirty="0">
                <a:solidFill>
                  <a:srgbClr val="FFFFFF"/>
                </a:solidFill>
              </a:rPr>
              <a:t> </a:t>
            </a:r>
            <a:r>
              <a:rPr lang="en-US" sz="1700" dirty="0" err="1">
                <a:solidFill>
                  <a:srgbClr val="FFFFFF"/>
                </a:solidFill>
              </a:rPr>
              <a:t>zu</a:t>
            </a:r>
            <a:r>
              <a:rPr lang="en-US" sz="1700" dirty="0">
                <a:solidFill>
                  <a:srgbClr val="FFFFFF"/>
                </a:solidFill>
              </a:rPr>
              <a:t> </a:t>
            </a:r>
            <a:r>
              <a:rPr lang="en-US" sz="1700" dirty="0" err="1">
                <a:solidFill>
                  <a:srgbClr val="FFFFFF"/>
                </a:solidFill>
              </a:rPr>
              <a:t>beseitigen</a:t>
            </a:r>
            <a:endParaRPr lang="en-US" sz="1700" dirty="0">
              <a:solidFill>
                <a:srgbClr val="FFFFFF"/>
              </a:solidFill>
            </a:endParaRPr>
          </a:p>
          <a:p>
            <a:pPr defTabSz="914400">
              <a:lnSpc>
                <a:spcPct val="90000"/>
              </a:lnSpc>
              <a:spcAft>
                <a:spcPts val="600"/>
              </a:spcAft>
            </a:pPr>
            <a:endParaRPr lang="en-US" sz="1700" dirty="0">
              <a:solidFill>
                <a:srgbClr val="FFFFFF"/>
              </a:solidFill>
            </a:endParaRPr>
          </a:p>
          <a:p>
            <a:pPr marL="285750" indent="-285750" defTabSz="914400">
              <a:lnSpc>
                <a:spcPct val="90000"/>
              </a:lnSpc>
              <a:spcAft>
                <a:spcPts val="600"/>
              </a:spcAft>
              <a:buFont typeface="Arial" panose="020B0604020202020204" pitchFamily="34" charset="0"/>
              <a:buChar char="•"/>
            </a:pPr>
            <a:r>
              <a:rPr lang="en-US" sz="1700" dirty="0">
                <a:solidFill>
                  <a:srgbClr val="FFFFFF"/>
                </a:solidFill>
              </a:rPr>
              <a:t>    4 </a:t>
            </a:r>
            <a:r>
              <a:rPr lang="en-US" sz="1700" dirty="0" err="1">
                <a:solidFill>
                  <a:srgbClr val="FFFFFF"/>
                </a:solidFill>
              </a:rPr>
              <a:t>Arten</a:t>
            </a:r>
            <a:r>
              <a:rPr lang="en-US" sz="1700" dirty="0">
                <a:solidFill>
                  <a:srgbClr val="FFFFFF"/>
                </a:solidFill>
              </a:rPr>
              <a:t> der </a:t>
            </a:r>
            <a:r>
              <a:rPr lang="en-US" sz="1700" dirty="0" err="1">
                <a:solidFill>
                  <a:srgbClr val="FFFFFF"/>
                </a:solidFill>
              </a:rPr>
              <a:t>Benachteiligung</a:t>
            </a:r>
            <a:r>
              <a:rPr lang="en-US" sz="1700" dirty="0">
                <a:solidFill>
                  <a:srgbClr val="FFFFFF"/>
                </a:solidFill>
              </a:rPr>
              <a:t>: </a:t>
            </a:r>
            <a:r>
              <a:rPr lang="en-US" sz="1700" dirty="0" err="1">
                <a:solidFill>
                  <a:srgbClr val="FFFFFF"/>
                </a:solidFill>
              </a:rPr>
              <a:t>Unmittelbare</a:t>
            </a:r>
            <a:r>
              <a:rPr lang="en-US" sz="1700" dirty="0">
                <a:solidFill>
                  <a:srgbClr val="FFFFFF"/>
                </a:solidFill>
              </a:rPr>
              <a:t> </a:t>
            </a:r>
            <a:r>
              <a:rPr lang="en-US" sz="1700" dirty="0" err="1">
                <a:solidFill>
                  <a:srgbClr val="FFFFFF"/>
                </a:solidFill>
              </a:rPr>
              <a:t>Benachteiligung</a:t>
            </a:r>
            <a:r>
              <a:rPr lang="en-US" sz="1700" dirty="0">
                <a:solidFill>
                  <a:srgbClr val="FFFFFF"/>
                </a:solidFill>
              </a:rPr>
              <a:t>, </a:t>
            </a:r>
            <a:r>
              <a:rPr lang="en-US" sz="1700" dirty="0" err="1">
                <a:solidFill>
                  <a:srgbClr val="FFFFFF"/>
                </a:solidFill>
              </a:rPr>
              <a:t>mittelbare</a:t>
            </a:r>
            <a:r>
              <a:rPr lang="en-US" sz="1700" dirty="0">
                <a:solidFill>
                  <a:srgbClr val="FFFFFF"/>
                </a:solidFill>
              </a:rPr>
              <a:t> </a:t>
            </a:r>
            <a:r>
              <a:rPr lang="en-US" sz="1700" dirty="0" err="1">
                <a:solidFill>
                  <a:srgbClr val="FFFFFF"/>
                </a:solidFill>
              </a:rPr>
              <a:t>Diskriminierung</a:t>
            </a:r>
            <a:r>
              <a:rPr lang="en-US" sz="1700" dirty="0">
                <a:solidFill>
                  <a:srgbClr val="FFFFFF"/>
                </a:solidFill>
              </a:rPr>
              <a:t>, </a:t>
            </a:r>
            <a:r>
              <a:rPr lang="en-US" sz="1700" dirty="0" err="1">
                <a:solidFill>
                  <a:srgbClr val="FFFFFF"/>
                </a:solidFill>
              </a:rPr>
              <a:t>Belästigung</a:t>
            </a:r>
            <a:r>
              <a:rPr lang="en-US" sz="1700" dirty="0">
                <a:solidFill>
                  <a:srgbClr val="FFFFFF"/>
                </a:solidFill>
              </a:rPr>
              <a:t>, </a:t>
            </a:r>
            <a:r>
              <a:rPr lang="en-US" sz="1700" dirty="0" err="1">
                <a:solidFill>
                  <a:srgbClr val="FFFFFF"/>
                </a:solidFill>
              </a:rPr>
              <a:t>sexuelle</a:t>
            </a:r>
            <a:r>
              <a:rPr lang="en-US" sz="1700" dirty="0">
                <a:solidFill>
                  <a:srgbClr val="FFFFFF"/>
                </a:solidFill>
              </a:rPr>
              <a:t> </a:t>
            </a:r>
            <a:r>
              <a:rPr lang="en-US" sz="1700" dirty="0" err="1">
                <a:solidFill>
                  <a:srgbClr val="FFFFFF"/>
                </a:solidFill>
              </a:rPr>
              <a:t>Belästigung</a:t>
            </a:r>
            <a:endParaRPr lang="en-US" sz="1700" dirty="0">
              <a:solidFill>
                <a:srgbClr val="FFFFFF"/>
              </a:solidFill>
            </a:endParaRPr>
          </a:p>
          <a:p>
            <a:pPr defTabSz="914400">
              <a:lnSpc>
                <a:spcPct val="90000"/>
              </a:lnSpc>
              <a:spcAft>
                <a:spcPts val="600"/>
              </a:spcAft>
            </a:pPr>
            <a:endParaRPr lang="en-US" sz="1700" dirty="0">
              <a:solidFill>
                <a:srgbClr val="FFFFFF"/>
              </a:solidFill>
            </a:endParaRPr>
          </a:p>
          <a:p>
            <a:pPr marL="285750" indent="-285750" defTabSz="914400">
              <a:lnSpc>
                <a:spcPct val="90000"/>
              </a:lnSpc>
              <a:spcAft>
                <a:spcPts val="600"/>
              </a:spcAft>
              <a:buFont typeface="Arial" panose="020B0604020202020204" pitchFamily="34" charset="0"/>
              <a:buChar char="•"/>
            </a:pPr>
            <a:r>
              <a:rPr lang="en-US" sz="1700" dirty="0">
                <a:solidFill>
                  <a:srgbClr val="FFFFFF"/>
                </a:solidFill>
              </a:rPr>
              <a:t>    </a:t>
            </a:r>
            <a:r>
              <a:rPr lang="en-US" sz="1700" dirty="0" err="1">
                <a:solidFill>
                  <a:srgbClr val="FFFFFF"/>
                </a:solidFill>
              </a:rPr>
              <a:t>Verbotene</a:t>
            </a:r>
            <a:r>
              <a:rPr lang="en-US" sz="1700" dirty="0">
                <a:solidFill>
                  <a:srgbClr val="FFFFFF"/>
                </a:solidFill>
              </a:rPr>
              <a:t> </a:t>
            </a:r>
            <a:r>
              <a:rPr lang="en-US" sz="1700" dirty="0" err="1">
                <a:solidFill>
                  <a:srgbClr val="FFFFFF"/>
                </a:solidFill>
              </a:rPr>
              <a:t>Benachteiligung</a:t>
            </a:r>
            <a:r>
              <a:rPr lang="en-US" sz="1700" dirty="0">
                <a:solidFill>
                  <a:srgbClr val="FFFFFF"/>
                </a:solidFill>
              </a:rPr>
              <a:t> </a:t>
            </a:r>
            <a:r>
              <a:rPr lang="en-US" sz="1700" dirty="0" err="1">
                <a:solidFill>
                  <a:srgbClr val="FFFFFF"/>
                </a:solidFill>
              </a:rPr>
              <a:t>anhand</a:t>
            </a:r>
            <a:r>
              <a:rPr lang="en-US" sz="1700" dirty="0">
                <a:solidFill>
                  <a:srgbClr val="FFFFFF"/>
                </a:solidFill>
              </a:rPr>
              <a:t>: </a:t>
            </a:r>
            <a:r>
              <a:rPr lang="en-US" sz="1700" dirty="0" err="1">
                <a:solidFill>
                  <a:srgbClr val="FFFFFF"/>
                </a:solidFill>
              </a:rPr>
              <a:t>Rasse</a:t>
            </a:r>
            <a:r>
              <a:rPr lang="en-US" sz="1700" dirty="0">
                <a:solidFill>
                  <a:srgbClr val="FFFFFF"/>
                </a:solidFill>
              </a:rPr>
              <a:t>, </a:t>
            </a:r>
            <a:r>
              <a:rPr lang="en-US" sz="1700" dirty="0" err="1">
                <a:solidFill>
                  <a:srgbClr val="FFFFFF"/>
                </a:solidFill>
              </a:rPr>
              <a:t>Lebensalter</a:t>
            </a:r>
            <a:r>
              <a:rPr lang="en-US" sz="1700" dirty="0">
                <a:solidFill>
                  <a:srgbClr val="FFFFFF"/>
                </a:solidFill>
              </a:rPr>
              <a:t>, </a:t>
            </a:r>
            <a:r>
              <a:rPr lang="en-US" sz="1700" dirty="0" err="1">
                <a:solidFill>
                  <a:srgbClr val="FFFFFF"/>
                </a:solidFill>
              </a:rPr>
              <a:t>sexuelle</a:t>
            </a:r>
            <a:r>
              <a:rPr lang="en-US" sz="1700" dirty="0">
                <a:solidFill>
                  <a:srgbClr val="FFFFFF"/>
                </a:solidFill>
              </a:rPr>
              <a:t> </a:t>
            </a:r>
            <a:r>
              <a:rPr lang="en-US" sz="1700" dirty="0" err="1">
                <a:solidFill>
                  <a:srgbClr val="FFFFFF"/>
                </a:solidFill>
              </a:rPr>
              <a:t>Identität</a:t>
            </a:r>
            <a:r>
              <a:rPr lang="en-US" sz="1700" dirty="0">
                <a:solidFill>
                  <a:srgbClr val="FFFFFF"/>
                </a:solidFill>
              </a:rPr>
              <a:t>, Religion, </a:t>
            </a:r>
            <a:r>
              <a:rPr lang="en-US" sz="1700" dirty="0" err="1">
                <a:solidFill>
                  <a:srgbClr val="FFFFFF"/>
                </a:solidFill>
              </a:rPr>
              <a:t>Geschlecht</a:t>
            </a:r>
            <a:r>
              <a:rPr lang="en-US" sz="1700" dirty="0">
                <a:solidFill>
                  <a:srgbClr val="FFFFFF"/>
                </a:solidFill>
              </a:rPr>
              <a:t>, </a:t>
            </a:r>
            <a:r>
              <a:rPr lang="en-US" sz="1700" dirty="0" err="1">
                <a:solidFill>
                  <a:srgbClr val="FFFFFF"/>
                </a:solidFill>
              </a:rPr>
              <a:t>Behinderung</a:t>
            </a:r>
            <a:endParaRPr lang="en-US" sz="1700" dirty="0">
              <a:solidFill>
                <a:srgbClr val="FFFFFF"/>
              </a:solidFill>
            </a:endParaRPr>
          </a:p>
          <a:p>
            <a:pPr defTabSz="914400">
              <a:lnSpc>
                <a:spcPct val="90000"/>
              </a:lnSpc>
              <a:spcAft>
                <a:spcPts val="600"/>
              </a:spcAft>
            </a:pPr>
            <a:endParaRPr lang="en-US" sz="1700" dirty="0">
              <a:solidFill>
                <a:srgbClr val="FFFFFF"/>
              </a:solidFill>
            </a:endParaRPr>
          </a:p>
          <a:p>
            <a:pPr marL="285750" indent="-285750" defTabSz="914400">
              <a:lnSpc>
                <a:spcPct val="90000"/>
              </a:lnSpc>
              <a:spcAft>
                <a:spcPts val="600"/>
              </a:spcAft>
              <a:buFont typeface="Arial" panose="020B0604020202020204" pitchFamily="34" charset="0"/>
              <a:buChar char="•"/>
            </a:pPr>
            <a:r>
              <a:rPr lang="en-US" sz="1700" dirty="0">
                <a:solidFill>
                  <a:srgbClr val="FFFFFF"/>
                </a:solidFill>
              </a:rPr>
              <a:t>    Kein </a:t>
            </a:r>
            <a:r>
              <a:rPr lang="en-US" sz="1700" dirty="0" err="1">
                <a:solidFill>
                  <a:srgbClr val="FFFFFF"/>
                </a:solidFill>
              </a:rPr>
              <a:t>Gleichbehandlungsgebot</a:t>
            </a:r>
            <a:r>
              <a:rPr lang="en-US" sz="1700" dirty="0">
                <a:solidFill>
                  <a:srgbClr val="FFFFFF"/>
                </a:solidFill>
              </a:rPr>
              <a:t>!</a:t>
            </a:r>
          </a:p>
          <a:p>
            <a:pPr defTabSz="914400">
              <a:lnSpc>
                <a:spcPct val="90000"/>
              </a:lnSpc>
              <a:spcAft>
                <a:spcPts val="600"/>
              </a:spcAft>
            </a:pPr>
            <a:endParaRPr lang="en-US" sz="1700" dirty="0">
              <a:solidFill>
                <a:srgbClr val="FFFFFF"/>
              </a:solidFill>
            </a:endParaRPr>
          </a:p>
          <a:p>
            <a:pPr marL="285750" indent="-285750" defTabSz="914400">
              <a:lnSpc>
                <a:spcPct val="90000"/>
              </a:lnSpc>
              <a:spcAft>
                <a:spcPts val="600"/>
              </a:spcAft>
              <a:buFont typeface="Arial" panose="020B0604020202020204" pitchFamily="34" charset="0"/>
              <a:buChar char="•"/>
            </a:pPr>
            <a:r>
              <a:rPr lang="en-US" sz="1700" dirty="0">
                <a:solidFill>
                  <a:srgbClr val="FFFFFF"/>
                </a:solidFill>
              </a:rPr>
              <a:t>    </a:t>
            </a:r>
            <a:r>
              <a:rPr lang="en-US" sz="1700" dirty="0" err="1">
                <a:solidFill>
                  <a:srgbClr val="FFFFFF"/>
                </a:solidFill>
              </a:rPr>
              <a:t>Erlaubt</a:t>
            </a:r>
            <a:r>
              <a:rPr lang="en-US" sz="1700" dirty="0">
                <a:solidFill>
                  <a:srgbClr val="FFFFFF"/>
                </a:solidFill>
              </a:rPr>
              <a:t> in </a:t>
            </a:r>
            <a:r>
              <a:rPr lang="en-US" sz="1700" dirty="0" err="1">
                <a:solidFill>
                  <a:srgbClr val="FFFFFF"/>
                </a:solidFill>
              </a:rPr>
              <a:t>Religionsgemeinden</a:t>
            </a:r>
            <a:r>
              <a:rPr lang="en-US" sz="1700" dirty="0">
                <a:solidFill>
                  <a:srgbClr val="FFFFFF"/>
                </a:solidFill>
              </a:rPr>
              <a:t> und </a:t>
            </a:r>
            <a:r>
              <a:rPr lang="en-US" sz="1700" dirty="0" err="1">
                <a:solidFill>
                  <a:srgbClr val="FFFFFF"/>
                </a:solidFill>
              </a:rPr>
              <a:t>wenn</a:t>
            </a:r>
            <a:r>
              <a:rPr lang="en-US" sz="1700" dirty="0">
                <a:solidFill>
                  <a:srgbClr val="FFFFFF"/>
                </a:solidFill>
              </a:rPr>
              <a:t> </a:t>
            </a:r>
            <a:r>
              <a:rPr lang="en-US" sz="1700" dirty="0" err="1">
                <a:solidFill>
                  <a:srgbClr val="FFFFFF"/>
                </a:solidFill>
              </a:rPr>
              <a:t>sie</a:t>
            </a:r>
            <a:r>
              <a:rPr lang="en-US" sz="1700" dirty="0">
                <a:solidFill>
                  <a:srgbClr val="FFFFFF"/>
                </a:solidFill>
              </a:rPr>
              <a:t> </a:t>
            </a:r>
            <a:r>
              <a:rPr lang="en-US" sz="1700" dirty="0" err="1">
                <a:solidFill>
                  <a:srgbClr val="FFFFFF"/>
                </a:solidFill>
              </a:rPr>
              <a:t>objektiv</a:t>
            </a:r>
            <a:r>
              <a:rPr lang="en-US" sz="1700" dirty="0">
                <a:solidFill>
                  <a:srgbClr val="FFFFFF"/>
                </a:solidFill>
              </a:rPr>
              <a:t> und </a:t>
            </a:r>
            <a:r>
              <a:rPr lang="en-US" sz="1700" dirty="0" err="1">
                <a:solidFill>
                  <a:srgbClr val="FFFFFF"/>
                </a:solidFill>
              </a:rPr>
              <a:t>angemessen</a:t>
            </a:r>
            <a:r>
              <a:rPr lang="en-US" sz="1700" dirty="0">
                <a:solidFill>
                  <a:srgbClr val="FFFFFF"/>
                </a:solidFill>
              </a:rPr>
              <a:t> </a:t>
            </a:r>
            <a:r>
              <a:rPr lang="en-US" sz="1700" dirty="0" err="1">
                <a:solidFill>
                  <a:srgbClr val="FFFFFF"/>
                </a:solidFill>
              </a:rPr>
              <a:t>ist</a:t>
            </a:r>
            <a:endParaRPr lang="en-US" sz="1700" dirty="0">
              <a:solidFill>
                <a:srgbClr val="FFFFFF"/>
              </a:solidFill>
            </a:endParaRPr>
          </a:p>
          <a:p>
            <a:pPr defTabSz="914400">
              <a:lnSpc>
                <a:spcPct val="90000"/>
              </a:lnSpc>
              <a:spcAft>
                <a:spcPts val="600"/>
              </a:spcAft>
            </a:pPr>
            <a:endParaRPr lang="en-US" sz="1700" dirty="0">
              <a:solidFill>
                <a:srgbClr val="FFFFFF"/>
              </a:solidFill>
            </a:endParaRPr>
          </a:p>
          <a:p>
            <a:pPr marL="285750" indent="-285750" defTabSz="914400">
              <a:lnSpc>
                <a:spcPct val="90000"/>
              </a:lnSpc>
              <a:spcAft>
                <a:spcPts val="600"/>
              </a:spcAft>
              <a:buFont typeface="Arial" panose="020B0604020202020204" pitchFamily="34" charset="0"/>
              <a:buChar char="•"/>
            </a:pPr>
            <a:r>
              <a:rPr lang="en-US" sz="1700" dirty="0">
                <a:solidFill>
                  <a:srgbClr val="FFFFFF"/>
                </a:solidFill>
              </a:rPr>
              <a:t>    </a:t>
            </a:r>
            <a:r>
              <a:rPr lang="en-US" sz="1700" dirty="0" err="1">
                <a:solidFill>
                  <a:srgbClr val="FFFFFF"/>
                </a:solidFill>
              </a:rPr>
              <a:t>Entschädigung</a:t>
            </a:r>
            <a:r>
              <a:rPr lang="en-US" sz="1700" dirty="0">
                <a:solidFill>
                  <a:srgbClr val="FFFFFF"/>
                </a:solidFill>
              </a:rPr>
              <a:t>: </a:t>
            </a:r>
            <a:r>
              <a:rPr lang="en-US" sz="1700" dirty="0" err="1">
                <a:solidFill>
                  <a:srgbClr val="FFFFFF"/>
                </a:solidFill>
              </a:rPr>
              <a:t>Anspruch</a:t>
            </a:r>
            <a:r>
              <a:rPr lang="en-US" sz="1700" dirty="0">
                <a:solidFill>
                  <a:srgbClr val="FFFFFF"/>
                </a:solidFill>
              </a:rPr>
              <a:t> auf </a:t>
            </a:r>
            <a:r>
              <a:rPr lang="en-US" sz="1700" dirty="0" err="1">
                <a:solidFill>
                  <a:srgbClr val="FFFFFF"/>
                </a:solidFill>
              </a:rPr>
              <a:t>eine</a:t>
            </a:r>
            <a:r>
              <a:rPr lang="en-US" sz="1700" dirty="0">
                <a:solidFill>
                  <a:srgbClr val="FFFFFF"/>
                </a:solidFill>
              </a:rPr>
              <a:t> </a:t>
            </a:r>
            <a:r>
              <a:rPr lang="en-US" sz="1700" dirty="0" err="1">
                <a:solidFill>
                  <a:srgbClr val="FFFFFF"/>
                </a:solidFill>
              </a:rPr>
              <a:t>angemessene</a:t>
            </a:r>
            <a:r>
              <a:rPr lang="en-US" sz="1700" dirty="0">
                <a:solidFill>
                  <a:srgbClr val="FFFFFF"/>
                </a:solidFill>
              </a:rPr>
              <a:t> </a:t>
            </a:r>
            <a:r>
              <a:rPr lang="en-US" sz="1700" dirty="0" err="1">
                <a:solidFill>
                  <a:srgbClr val="FFFFFF"/>
                </a:solidFill>
              </a:rPr>
              <a:t>Entschädigung</a:t>
            </a:r>
            <a:endParaRPr lang="en-US" sz="1700" dirty="0">
              <a:solidFill>
                <a:srgbClr val="FFFFFF"/>
              </a:solidFill>
            </a:endParaRPr>
          </a:p>
        </p:txBody>
      </p:sp>
      <p:pic>
        <p:nvPicPr>
          <p:cNvPr id="6" name="AGG">
            <a:hlinkClick r:id="" action="ppaction://media"/>
            <a:extLst>
              <a:ext uri="{FF2B5EF4-FFF2-40B4-BE49-F238E27FC236}">
                <a16:creationId xmlns:a16="http://schemas.microsoft.com/office/drawing/2014/main" id="{DD7433B4-8672-F6AE-EF65-CBB9260D39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74425" y="6596063"/>
            <a:ext cx="244475" cy="244475"/>
          </a:xfrm>
          <a:prstGeom prst="rect">
            <a:avLst/>
          </a:prstGeom>
        </p:spPr>
      </p:pic>
      <p:pic>
        <p:nvPicPr>
          <p:cNvPr id="3" name="AGG">
            <a:hlinkClick r:id="" action="ppaction://media"/>
            <a:extLst>
              <a:ext uri="{FF2B5EF4-FFF2-40B4-BE49-F238E27FC236}">
                <a16:creationId xmlns:a16="http://schemas.microsoft.com/office/drawing/2014/main" id="{7D7E7832-231D-7A7D-7574-620BE6FCAD8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77813" y="6562725"/>
            <a:ext cx="244475" cy="244475"/>
          </a:xfrm>
          <a:prstGeom prst="rect">
            <a:avLst/>
          </a:prstGeom>
        </p:spPr>
      </p:pic>
    </p:spTree>
    <p:extLst>
      <p:ext uri="{BB962C8B-B14F-4D97-AF65-F5344CB8AC3E}">
        <p14:creationId xmlns:p14="http://schemas.microsoft.com/office/powerpoint/2010/main" val="4712066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97044" fill="hold"/>
                                        <p:tgtEl>
                                          <p:spTgt spid="6"/>
                                        </p:tgtEl>
                                      </p:cBhvr>
                                    </p:cmd>
                                  </p:childTnLst>
                                </p:cTn>
                              </p:par>
                            </p:childTnLst>
                          </p:cTn>
                        </p:par>
                      </p:childTnLst>
                    </p:cTn>
                  </p:par>
                  <p:par>
                    <p:cTn id="12" fill="hold">
                      <p:stCondLst>
                        <p:cond delay="indefinite"/>
                      </p:stCondLst>
                      <p:childTnLst>
                        <p:par>
                          <p:cTn id="13" fill="hold">
                            <p:stCondLst>
                              <p:cond delay="0"/>
                            </p:stCondLst>
                            <p:childTnLst>
                              <p:par>
                                <p:cTn id="14" presetID="1" presetClass="mediacall" presetSubtype="0" fill="hold" nodeType="clickEffect">
                                  <p:stCondLst>
                                    <p:cond delay="0"/>
                                  </p:stCondLst>
                                  <p:childTnLst>
                                    <p:cmd type="call" cmd="playFrom(0.0)">
                                      <p:cBhvr>
                                        <p:cTn id="15" dur="970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6"/>
                </p:tgtEl>
              </p:cMediaNode>
            </p:audio>
            <p:audio>
              <p:cMediaNode vol="80000">
                <p:cTn id="17" fill="hold" display="0">
                  <p:stCondLst>
                    <p:cond delay="indefinite"/>
                  </p:stCondLst>
                  <p:endCondLst>
                    <p:cond evt="onStopAudio" delay="0">
                      <p:tgtEl>
                        <p:sldTgt/>
                      </p:tgtEl>
                    </p:cond>
                  </p:endCondLst>
                </p:cTn>
                <p:tgtEl>
                  <p:spTgt spid="3"/>
                </p:tgtEl>
              </p:cMediaNode>
            </p:audio>
          </p:childTnLst>
        </p:cTn>
      </p:par>
    </p:tnLst>
    <p:bldLst>
      <p:bldP spid="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97E0A228-C590-4D20-B05F-A6BF04A05448}"/>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875" row="2">
    <wetp:webextensionref xmlns:r="http://schemas.openxmlformats.org/officeDocument/2006/relationships" r:id="rId1"/>
  </wetp:taskpane>
  <wetp:taskpane dockstate="right" visibility="0" width="875" row="1">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C657D882-B68F-437F-BBCC-3EFD3F56D89D}">
  <we:reference id="wa104380510" version="1.0.0.3" store="en-US" storeType="OMEX"/>
  <we:alternateReferences>
    <we:reference id="wa104380510" version="1.0.0.3" store="en-US"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1FCA4940-1C06-4301-82DD-72226D1BF5F0}">
  <we:reference id="wa200005566" version="3.0.0.1" store="de-DE" storeType="OMEX"/>
  <we:alternateReferences>
    <we:reference id="wa200005566" version="3.0.0.1"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Office Theme</Template>
  <TotalTime>0</TotalTime>
  <Words>396</Words>
  <Application>Microsoft Macintosh PowerPoint</Application>
  <PresentationFormat>Breitbild</PresentationFormat>
  <Paragraphs>77</Paragraphs>
  <Slides>13</Slides>
  <Notes>2</Notes>
  <HiddenSlides>0</HiddenSlides>
  <MMClips>7</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13</vt:i4>
      </vt:variant>
    </vt:vector>
  </HeadingPairs>
  <TitlesOfParts>
    <vt:vector size="20" baseType="lpstr">
      <vt:lpstr>Aptos</vt:lpstr>
      <vt:lpstr>Aptos Display</vt:lpstr>
      <vt:lpstr>Arial</vt:lpstr>
      <vt:lpstr>Broadway</vt:lpstr>
      <vt:lpstr>Calibri</vt:lpstr>
      <vt:lpstr>Franklin Gothic Demi Cond</vt:lpstr>
      <vt:lpstr>Office Theme</vt:lpstr>
      <vt:lpstr>Sozialer Arbeitsschutz</vt:lpstr>
      <vt:lpstr>Schwerbehindertengesetz </vt:lpstr>
      <vt:lpstr>SBG </vt:lpstr>
      <vt:lpstr>Mutterschutzgesetz</vt:lpstr>
      <vt:lpstr>§ 3  Der Arbeitgeber darf eine Frau bis zum Ablauf von acht Wochen nach der Entbindung nicht beschäftigen Der Arbeitgeber darf eine schwangere Frau in den letzten sechs Wochen vor der Entbindung nicht beschäftigen § 5 Der Arbeitgeber darf eine schwangere oder stillende Frau nicht zwischen 20 Uhr und 6 Uhr beschäftigen.  § 6 Der Arbeitgeber darf eine schwangere oder stillende Frau nicht an Sonn- und Feiertagen beschäftigen § 18 Gehalt = Durchschnittsgehalt der letzten 3 Kalendermonate </vt:lpstr>
      <vt:lpstr>Eltern Zeit</vt:lpstr>
      <vt:lpstr>Eltern Zeit</vt:lpstr>
      <vt:lpstr>Gleichbehandlungsgesetz </vt:lpstr>
      <vt:lpstr>AGG </vt:lpstr>
      <vt:lpstr>Jugendschutzgesetz</vt:lpstr>
      <vt:lpstr>JArbSchG</vt:lpstr>
      <vt:lpstr>Sozialer Arbeits schutz</vt:lpstr>
      <vt:lpstr>Sozialer Arbeits schutz</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Sozialer Arbeits schutz</dc:title>
  <dc:creator>David Stemmler</dc:creator>
  <cp:lastModifiedBy>Leufen, Lukas</cp:lastModifiedBy>
  <cp:revision>12</cp:revision>
  <dcterms:created xsi:type="dcterms:W3CDTF">2024-02-06T10:59:28Z</dcterms:created>
  <dcterms:modified xsi:type="dcterms:W3CDTF">2024-03-12T11:12:40Z</dcterms:modified>
</cp:coreProperties>
</file>

<file path=docProps/thumbnail.jpeg>
</file>